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notesMasterIdLst>
    <p:notesMasterId r:id="rId60"/>
  </p:notesMasterIdLst>
  <p:handoutMasterIdLst>
    <p:handoutMasterId r:id="rId61"/>
  </p:handoutMasterIdLst>
  <p:sldIdLst>
    <p:sldId id="344" r:id="rId2"/>
    <p:sldId id="314" r:id="rId3"/>
    <p:sldId id="342" r:id="rId4"/>
    <p:sldId id="444" r:id="rId5"/>
    <p:sldId id="445" r:id="rId6"/>
    <p:sldId id="443" r:id="rId7"/>
    <p:sldId id="437" r:id="rId8"/>
    <p:sldId id="438" r:id="rId9"/>
    <p:sldId id="441" r:id="rId10"/>
    <p:sldId id="439" r:id="rId11"/>
    <p:sldId id="442" r:id="rId12"/>
    <p:sldId id="406" r:id="rId13"/>
    <p:sldId id="446" r:id="rId14"/>
    <p:sldId id="447" r:id="rId15"/>
    <p:sldId id="448" r:id="rId16"/>
    <p:sldId id="449" r:id="rId17"/>
    <p:sldId id="450" r:id="rId18"/>
    <p:sldId id="451" r:id="rId19"/>
    <p:sldId id="407" r:id="rId20"/>
    <p:sldId id="408" r:id="rId21"/>
    <p:sldId id="452" r:id="rId22"/>
    <p:sldId id="453" r:id="rId23"/>
    <p:sldId id="455" r:id="rId24"/>
    <p:sldId id="456" r:id="rId25"/>
    <p:sldId id="457" r:id="rId26"/>
    <p:sldId id="458" r:id="rId27"/>
    <p:sldId id="459" r:id="rId28"/>
    <p:sldId id="460" r:id="rId29"/>
    <p:sldId id="461" r:id="rId30"/>
    <p:sldId id="462" r:id="rId31"/>
    <p:sldId id="463" r:id="rId32"/>
    <p:sldId id="464" r:id="rId33"/>
    <p:sldId id="466" r:id="rId34"/>
    <p:sldId id="467" r:id="rId35"/>
    <p:sldId id="465" r:id="rId36"/>
    <p:sldId id="468" r:id="rId37"/>
    <p:sldId id="469" r:id="rId38"/>
    <p:sldId id="470" r:id="rId39"/>
    <p:sldId id="471" r:id="rId40"/>
    <p:sldId id="472" r:id="rId41"/>
    <p:sldId id="473" r:id="rId42"/>
    <p:sldId id="474" r:id="rId43"/>
    <p:sldId id="475" r:id="rId44"/>
    <p:sldId id="476" r:id="rId45"/>
    <p:sldId id="477" r:id="rId46"/>
    <p:sldId id="478" r:id="rId47"/>
    <p:sldId id="479" r:id="rId48"/>
    <p:sldId id="480" r:id="rId49"/>
    <p:sldId id="481" r:id="rId50"/>
    <p:sldId id="482" r:id="rId51"/>
    <p:sldId id="483" r:id="rId52"/>
    <p:sldId id="484" r:id="rId53"/>
    <p:sldId id="485" r:id="rId54"/>
    <p:sldId id="486" r:id="rId55"/>
    <p:sldId id="487" r:id="rId56"/>
    <p:sldId id="488" r:id="rId57"/>
    <p:sldId id="489" r:id="rId58"/>
    <p:sldId id="294" r:id="rId5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C4A058F-BDFA-1145-8C87-4F03DA27FC8F}">
          <p14:sldIdLst>
            <p14:sldId id="344"/>
            <p14:sldId id="314"/>
            <p14:sldId id="342"/>
            <p14:sldId id="444"/>
            <p14:sldId id="445"/>
            <p14:sldId id="443"/>
            <p14:sldId id="437"/>
            <p14:sldId id="438"/>
            <p14:sldId id="441"/>
            <p14:sldId id="439"/>
            <p14:sldId id="442"/>
            <p14:sldId id="406"/>
            <p14:sldId id="446"/>
            <p14:sldId id="447"/>
            <p14:sldId id="448"/>
            <p14:sldId id="449"/>
            <p14:sldId id="450"/>
            <p14:sldId id="451"/>
            <p14:sldId id="407"/>
            <p14:sldId id="408"/>
            <p14:sldId id="452"/>
            <p14:sldId id="453"/>
            <p14:sldId id="455"/>
            <p14:sldId id="456"/>
            <p14:sldId id="457"/>
            <p14:sldId id="458"/>
            <p14:sldId id="459"/>
            <p14:sldId id="460"/>
            <p14:sldId id="461"/>
            <p14:sldId id="462"/>
            <p14:sldId id="463"/>
            <p14:sldId id="464"/>
            <p14:sldId id="466"/>
            <p14:sldId id="467"/>
            <p14:sldId id="465"/>
            <p14:sldId id="468"/>
            <p14:sldId id="469"/>
            <p14:sldId id="470"/>
            <p14:sldId id="471"/>
            <p14:sldId id="472"/>
            <p14:sldId id="473"/>
            <p14:sldId id="474"/>
            <p14:sldId id="475"/>
            <p14:sldId id="476"/>
            <p14:sldId id="477"/>
            <p14:sldId id="478"/>
            <p14:sldId id="479"/>
            <p14:sldId id="480"/>
            <p14:sldId id="481"/>
            <p14:sldId id="482"/>
            <p14:sldId id="483"/>
            <p14:sldId id="484"/>
            <p14:sldId id="485"/>
            <p14:sldId id="486"/>
            <p14:sldId id="487"/>
            <p14:sldId id="488"/>
            <p14:sldId id="489"/>
            <p14:sldId id="294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A966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392"/>
    <p:restoredTop sz="86469"/>
  </p:normalViewPr>
  <p:slideViewPr>
    <p:cSldViewPr snapToGrid="0" snapToObjects="1">
      <p:cViewPr varScale="1">
        <p:scale>
          <a:sx n="104" d="100"/>
          <a:sy n="104" d="100"/>
        </p:scale>
        <p:origin x="632" y="200"/>
      </p:cViewPr>
      <p:guideLst/>
    </p:cSldViewPr>
  </p:slideViewPr>
  <p:outlineViewPr>
    <p:cViewPr>
      <p:scale>
        <a:sx n="33" d="100"/>
        <a:sy n="33" d="100"/>
      </p:scale>
      <p:origin x="0" y="-4048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21" d="100"/>
          <a:sy n="121" d="100"/>
        </p:scale>
        <p:origin x="5072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handoutMaster" Target="handoutMasters/handout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560F598-80ED-D642-A1FE-8B5C23E43A6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4B0D045-ED1A-4B4B-9634-2B944D23325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EC3514-0C8D-B148-9D44-BB86F147604C}" type="datetimeFigureOut">
              <a:rPr lang="en-US" smtClean="0"/>
              <a:t>10/14/20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B88949-C7EA-E74D-AF9F-4057B3B3677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A37557-839E-634A-AF64-0E5700554FB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DD3E5C-4A69-334B-8DF8-96A441404DF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403610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F7501F-1979-5C40-B6A1-C0A5ABC6DB49}" type="datetimeFigureOut">
              <a:rPr lang="en-US" smtClean="0"/>
              <a:t>10/14/20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0811B4-2EE8-CB42-862F-BA51EF68B1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86763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CB65A-F834-0E4F-8C78-4B9A1742CECC}" type="datetime1">
              <a:rPr lang="en-ID" smtClean="0"/>
              <a:t>14/10/20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EDD27-B2F6-404D-AF59-9176453D76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2491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99983-9F95-0F48-A70E-302B1EEFE072}" type="datetime1">
              <a:rPr lang="en-ID" smtClean="0"/>
              <a:t>14/10/20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EDD27-B2F6-404D-AF59-9176453D76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6487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CED496-15C8-DF44-ADC2-0D7C07E34B9E}" type="datetime1">
              <a:rPr lang="en-ID" smtClean="0"/>
              <a:t>14/10/20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EDD27-B2F6-404D-AF59-9176453D76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319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2583E0-818A-1745-9701-7039C7F5A57F}" type="datetime1">
              <a:rPr lang="en-ID" smtClean="0"/>
              <a:t>14/10/20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793304" y="5883023"/>
            <a:ext cx="2743200" cy="365125"/>
          </a:xfrm>
        </p:spPr>
        <p:txBody>
          <a:bodyPr/>
          <a:lstStyle/>
          <a:p>
            <a:fld id="{803EDD27-B2F6-404D-AF59-9176453D76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4053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C9CFA-9D49-1447-9A83-429ABEF19621}" type="datetime1">
              <a:rPr lang="en-ID" smtClean="0"/>
              <a:t>14/10/20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EDD27-B2F6-404D-AF59-9176453D76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78146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920CB-5246-274F-A8C8-513B7A28A24C}" type="datetime1">
              <a:rPr lang="en-ID" smtClean="0"/>
              <a:t>14/10/20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EDD27-B2F6-404D-AF59-9176453D76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46459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B3D272-55E5-E244-BDEB-6B75C9EEB01C}" type="datetime1">
              <a:rPr lang="en-ID" smtClean="0"/>
              <a:t>14/10/20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EDD27-B2F6-404D-AF59-9176453D76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02647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8CC702-C2B8-744E-9585-8EB44A0F4AF8}" type="datetime1">
              <a:rPr lang="en-ID" smtClean="0"/>
              <a:t>14/10/20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EDD27-B2F6-404D-AF59-9176453D76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8910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4C0C5-12AB-A54B-85E8-86D9DA1BA0A4}" type="datetime1">
              <a:rPr lang="en-ID" smtClean="0"/>
              <a:t>14/10/20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EDD27-B2F6-404D-AF59-9176453D76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6562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BCEB8-2858-4D4E-B681-FC99918511C5}" type="datetime1">
              <a:rPr lang="en-ID" smtClean="0"/>
              <a:t>14/10/20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EDD27-B2F6-404D-AF59-9176453D76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4775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856C04-0B67-F548-9C46-1619CCB57860}" type="datetime1">
              <a:rPr lang="en-ID" smtClean="0"/>
              <a:t>14/10/20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EDD27-B2F6-404D-AF59-9176453D76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0430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693BE-2F35-0D43-8846-4D781586459D}" type="datetime1">
              <a:rPr lang="en-ID" smtClean="0"/>
              <a:t>14/10/20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EDD27-B2F6-404D-AF59-9176453D76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53954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206738-04CF-1141-B13E-7F16192945F0}" type="datetime1">
              <a:rPr lang="en-ID" smtClean="0"/>
              <a:t>14/10/20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EDD27-B2F6-404D-AF59-9176453D76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5075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553096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rtl="0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4E4979-C28F-584C-A6E9-8B596A807775}" type="datetime1">
              <a:rPr lang="en-ID" smtClean="0"/>
              <a:t>14/10/20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553096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rtl="0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553096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rtl="0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3EDD27-B2F6-404D-AF59-9176453D76F4}" type="slidenum">
              <a:rPr lang="en-US" smtClean="0"/>
              <a:pPr/>
              <a:t>‹#›</a:t>
            </a:fld>
            <a:endParaRPr lang="en-US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C26D7C05-E827-1B40-A517-96EAFB572531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774997007"/>
              </p:ext>
            </p:extLst>
          </p:nvPr>
        </p:nvGraphicFramePr>
        <p:xfrm>
          <a:off x="0" y="6473628"/>
          <a:ext cx="12166604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89940">
                  <a:extLst>
                    <a:ext uri="{9D8B030D-6E8A-4147-A177-3AD203B41FA5}">
                      <a16:colId xmlns:a16="http://schemas.microsoft.com/office/drawing/2014/main" val="3942427900"/>
                    </a:ext>
                  </a:extLst>
                </a:gridCol>
                <a:gridCol w="1621551">
                  <a:extLst>
                    <a:ext uri="{9D8B030D-6E8A-4147-A177-3AD203B41FA5}">
                      <a16:colId xmlns:a16="http://schemas.microsoft.com/office/drawing/2014/main" val="4085490045"/>
                    </a:ext>
                  </a:extLst>
                </a:gridCol>
                <a:gridCol w="1377538">
                  <a:extLst>
                    <a:ext uri="{9D8B030D-6E8A-4147-A177-3AD203B41FA5}">
                      <a16:colId xmlns:a16="http://schemas.microsoft.com/office/drawing/2014/main" val="3027036684"/>
                    </a:ext>
                  </a:extLst>
                </a:gridCol>
                <a:gridCol w="1309755">
                  <a:extLst>
                    <a:ext uri="{9D8B030D-6E8A-4147-A177-3AD203B41FA5}">
                      <a16:colId xmlns:a16="http://schemas.microsoft.com/office/drawing/2014/main" val="254865627"/>
                    </a:ext>
                  </a:extLst>
                </a:gridCol>
                <a:gridCol w="667820">
                  <a:extLst>
                    <a:ext uri="{9D8B030D-6E8A-4147-A177-3AD203B41FA5}">
                      <a16:colId xmlns:a16="http://schemas.microsoft.com/office/drawing/2014/main" val="33366229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Matematika</a:t>
                      </a:r>
                      <a:r>
                        <a:rPr kumimoji="0" 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8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Diskrit</a:t>
                      </a:r>
                      <a:r>
                        <a:rPr kumimoji="0" 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:</a:t>
                      </a:r>
                    </a:p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BA9667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Relasi</a:t>
                      </a:r>
                      <a:endParaRPr lang="en-US" sz="8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Erwin Hidayat:</a:t>
                      </a:r>
                    </a:p>
                    <a:p>
                      <a:r>
                        <a:rPr lang="en-US" sz="800" u="none" dirty="0">
                          <a:solidFill>
                            <a:srgbClr val="BA9667"/>
                          </a:solidFill>
                        </a:rPr>
                        <a:t>erwin.blog.dinus.ac.id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Mail to:</a:t>
                      </a:r>
                    </a:p>
                    <a:p>
                      <a:pPr marL="0" algn="l" defTabSz="914400" rtl="0" eaLnBrk="1" latinLnBrk="0" hangingPunct="1"/>
                      <a:r>
                        <a:rPr lang="en-US" sz="800" b="1" kern="1200" dirty="0" err="1">
                          <a:solidFill>
                            <a:srgbClr val="BA9667"/>
                          </a:solidFill>
                          <a:latin typeface="+mn-lt"/>
                          <a:ea typeface="+mn-ea"/>
                          <a:cs typeface="+mn-cs"/>
                        </a:rPr>
                        <a:t>erwin@dsn.dinus.ac.id</a:t>
                      </a:r>
                      <a:endParaRPr lang="en-US" sz="800" b="1" kern="1200" dirty="0">
                        <a:solidFill>
                          <a:srgbClr val="BA9667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October</a:t>
                      </a:r>
                    </a:p>
                    <a:p>
                      <a:pPr marL="0" algn="l" defTabSz="914400" rtl="0" eaLnBrk="1" latinLnBrk="0" hangingPunct="1"/>
                      <a:r>
                        <a:rPr lang="en-US" sz="800" b="1" kern="1200" dirty="0">
                          <a:solidFill>
                            <a:srgbClr val="BA9667"/>
                          </a:solidFill>
                          <a:latin typeface="+mn-lt"/>
                          <a:ea typeface="+mn-ea"/>
                          <a:cs typeface="+mn-cs"/>
                        </a:rPr>
                        <a:t>2020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85619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4454167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73" r:id="rId12"/>
    <p:sldLayoutId id="2147483674" r:id="rId13"/>
  </p:sldLayoutIdLst>
  <p:hf sldNum="0"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tiff"/><Relationship Id="rId4" Type="http://schemas.openxmlformats.org/officeDocument/2006/relationships/image" Target="../media/image5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2AB429-FC50-C740-9518-6137818A669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en-US" b="1"/>
              <a:t>Relasi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74A6359-6CEE-1A47-9B34-526F304DB5D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l"/>
            <a:r>
              <a:rPr lang="en-US" dirty="0"/>
              <a:t>MATEMATIKA DISKRIT</a:t>
            </a:r>
          </a:p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43599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8033E11-9133-EC49-BA95-37A75DAE9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Definisi</a:t>
            </a:r>
            <a:endParaRPr lang="en-US" b="1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E5A7E5E-A707-494F-ABDD-66FE12801B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Contoh</a:t>
            </a:r>
            <a:r>
              <a:rPr lang="en-US" dirty="0"/>
              <a:t> 4:</a:t>
            </a:r>
          </a:p>
          <a:p>
            <a:pPr lvl="1"/>
            <a:r>
              <a:rPr lang="en-US" dirty="0" err="1"/>
              <a:t>Misalkan</a:t>
            </a:r>
            <a:r>
              <a:rPr lang="en-US" dirty="0"/>
              <a:t> </a:t>
            </a:r>
            <a:r>
              <a:rPr lang="en-US" i="1" dirty="0"/>
              <a:t>P</a:t>
            </a:r>
            <a:r>
              <a:rPr lang="en-US" dirty="0"/>
              <a:t> = {2, 3, 4} dan </a:t>
            </a:r>
            <a:r>
              <a:rPr lang="en-US" i="1" dirty="0"/>
              <a:t>Q</a:t>
            </a:r>
            <a:r>
              <a:rPr lang="en-US" dirty="0"/>
              <a:t> = {2, 4, 8, 9, 15}. Jika </a:t>
            </a:r>
            <a:r>
              <a:rPr lang="en-US" dirty="0" err="1"/>
              <a:t>didefinisikan</a:t>
            </a:r>
            <a:r>
              <a:rPr lang="en-US" dirty="0"/>
              <a:t> </a:t>
            </a:r>
            <a:r>
              <a:rPr lang="en-US" dirty="0" err="1"/>
              <a:t>relasi</a:t>
            </a:r>
            <a:r>
              <a:rPr lang="en-US" dirty="0"/>
              <a:t> </a:t>
            </a:r>
            <a:r>
              <a:rPr lang="en-US" i="1" dirty="0"/>
              <a:t>R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i="1" dirty="0"/>
              <a:t>P</a:t>
            </a:r>
            <a:r>
              <a:rPr lang="en-US" dirty="0"/>
              <a:t> </a:t>
            </a:r>
            <a:r>
              <a:rPr lang="en-US" dirty="0" err="1"/>
              <a:t>ke</a:t>
            </a:r>
            <a:r>
              <a:rPr lang="en-US" dirty="0"/>
              <a:t> </a:t>
            </a:r>
            <a:r>
              <a:rPr lang="en-US" i="1" dirty="0"/>
              <a:t>Q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 </a:t>
            </a:r>
          </a:p>
          <a:p>
            <a:pPr lvl="2"/>
            <a:r>
              <a:rPr lang="pt-BR" dirty="0"/>
              <a:t>(</a:t>
            </a:r>
            <a:r>
              <a:rPr lang="pt-BR" i="1" dirty="0" err="1"/>
              <a:t>p</a:t>
            </a:r>
            <a:r>
              <a:rPr lang="pt-BR" dirty="0"/>
              <a:t>, </a:t>
            </a:r>
            <a:r>
              <a:rPr lang="pt-BR" i="1" dirty="0" err="1"/>
              <a:t>q</a:t>
            </a:r>
            <a:r>
              <a:rPr lang="pt-BR" dirty="0"/>
              <a:t>) </a:t>
            </a:r>
            <a:r>
              <a:rPr lang="en-ID" dirty="0">
                <a:latin typeface="Symbol"/>
                <a:cs typeface="Symbol"/>
              </a:rPr>
              <a:t>∈</a:t>
            </a:r>
            <a:r>
              <a:rPr lang="en-US" dirty="0"/>
              <a:t> </a:t>
            </a:r>
            <a:r>
              <a:rPr lang="pt-BR" i="1" dirty="0" err="1"/>
              <a:t>R</a:t>
            </a:r>
            <a:r>
              <a:rPr lang="pt-BR" dirty="0"/>
              <a:t>  </a:t>
            </a:r>
            <a:r>
              <a:rPr lang="pt-BR" dirty="0" err="1"/>
              <a:t>jika</a:t>
            </a:r>
            <a:r>
              <a:rPr lang="pt-BR" dirty="0"/>
              <a:t> </a:t>
            </a:r>
            <a:r>
              <a:rPr lang="pt-BR" i="1" dirty="0" err="1"/>
              <a:t>p</a:t>
            </a:r>
            <a:r>
              <a:rPr lang="pt-BR" dirty="0"/>
              <a:t> </a:t>
            </a:r>
            <a:r>
              <a:rPr lang="pt-BR" dirty="0" err="1"/>
              <a:t>habis</a:t>
            </a:r>
            <a:r>
              <a:rPr lang="pt-BR" dirty="0"/>
              <a:t> </a:t>
            </a:r>
            <a:r>
              <a:rPr lang="pt-BR" dirty="0" err="1"/>
              <a:t>membagi</a:t>
            </a:r>
            <a:r>
              <a:rPr lang="pt-BR" dirty="0"/>
              <a:t> </a:t>
            </a:r>
            <a:r>
              <a:rPr lang="pt-BR" i="1" dirty="0" err="1"/>
              <a:t>q</a:t>
            </a:r>
            <a:endParaRPr lang="en-ID" i="1" dirty="0"/>
          </a:p>
          <a:p>
            <a:pPr lvl="1"/>
            <a:r>
              <a:rPr lang="en-US" dirty="0" err="1"/>
              <a:t>Maka</a:t>
            </a:r>
            <a:r>
              <a:rPr lang="en-US" dirty="0"/>
              <a:t> </a:t>
            </a:r>
            <a:r>
              <a:rPr lang="en-US" dirty="0" err="1"/>
              <a:t>diperoleh</a:t>
            </a:r>
            <a:endParaRPr lang="en-ID" dirty="0"/>
          </a:p>
          <a:p>
            <a:pPr lvl="2"/>
            <a:r>
              <a:rPr lang="en-US" dirty="0"/>
              <a:t> </a:t>
            </a:r>
            <a:r>
              <a:rPr lang="en-US" i="1" dirty="0"/>
              <a:t>R</a:t>
            </a:r>
            <a:r>
              <a:rPr lang="en-US" dirty="0"/>
              <a:t>  = {(2, 2), (2, 4), (4, 4), (2, 8), (4, 8), (3, 9), (3, 15)}	             </a:t>
            </a:r>
            <a:endParaRPr lang="en-ID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01290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8033E11-9133-EC49-BA95-37A75DAE9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Definisi</a:t>
            </a:r>
            <a:endParaRPr lang="en-US" b="1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E5A7E5E-A707-494F-ABDD-66FE12801B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Relasi</a:t>
            </a:r>
            <a:r>
              <a:rPr lang="en-US" dirty="0"/>
              <a:t> pada </a:t>
            </a:r>
            <a:r>
              <a:rPr lang="en-US" dirty="0" err="1"/>
              <a:t>sebuah</a:t>
            </a:r>
            <a:r>
              <a:rPr lang="en-US" dirty="0"/>
              <a:t> </a:t>
            </a:r>
            <a:r>
              <a:rPr lang="en-US" dirty="0" err="1"/>
              <a:t>himpunan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relasi</a:t>
            </a:r>
            <a:r>
              <a:rPr lang="en-US" dirty="0"/>
              <a:t> yang </a:t>
            </a:r>
            <a:r>
              <a:rPr lang="en-US" dirty="0" err="1"/>
              <a:t>khusus</a:t>
            </a:r>
            <a:endParaRPr lang="en-ID" dirty="0"/>
          </a:p>
          <a:p>
            <a:pPr lvl="0"/>
            <a:r>
              <a:rPr lang="en-US" dirty="0" err="1"/>
              <a:t>Relasi</a:t>
            </a:r>
            <a:r>
              <a:rPr lang="en-US" dirty="0"/>
              <a:t> pada </a:t>
            </a:r>
            <a:r>
              <a:rPr lang="en-US" dirty="0" err="1"/>
              <a:t>himpunan</a:t>
            </a:r>
            <a:r>
              <a:rPr lang="en-US" dirty="0"/>
              <a:t> </a:t>
            </a:r>
            <a:r>
              <a:rPr lang="en-US" i="1" dirty="0"/>
              <a:t>A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relasi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i="1" dirty="0"/>
              <a:t>A</a:t>
            </a:r>
            <a:r>
              <a:rPr lang="en-US" dirty="0"/>
              <a:t> </a:t>
            </a:r>
            <a:r>
              <a:rPr lang="en-US" dirty="0">
                <a:sym typeface="Symbol" pitchFamily="2" charset="2"/>
              </a:rPr>
              <a:t></a:t>
            </a:r>
            <a:r>
              <a:rPr lang="en-US" dirty="0"/>
              <a:t> </a:t>
            </a:r>
            <a:r>
              <a:rPr lang="en-US" i="1" dirty="0"/>
              <a:t>A</a:t>
            </a:r>
            <a:r>
              <a:rPr lang="en-US" dirty="0"/>
              <a:t>.</a:t>
            </a:r>
            <a:endParaRPr lang="en-ID" dirty="0"/>
          </a:p>
          <a:p>
            <a:pPr lvl="0"/>
            <a:r>
              <a:rPr lang="es-ES" dirty="0" err="1"/>
              <a:t>Relasi</a:t>
            </a:r>
            <a:r>
              <a:rPr lang="es-ES" dirty="0"/>
              <a:t> pada </a:t>
            </a:r>
            <a:r>
              <a:rPr lang="es-ES" dirty="0" err="1"/>
              <a:t>himpunan</a:t>
            </a:r>
            <a:r>
              <a:rPr lang="es-ES" dirty="0"/>
              <a:t> </a:t>
            </a:r>
            <a:r>
              <a:rPr lang="es-ES" i="1" dirty="0"/>
              <a:t>A</a:t>
            </a:r>
            <a:r>
              <a:rPr lang="es-ES" dirty="0"/>
              <a:t> </a:t>
            </a:r>
            <a:r>
              <a:rPr lang="en-US" dirty="0" err="1"/>
              <a:t>tersebut</a:t>
            </a:r>
            <a:r>
              <a:rPr lang="en-US" dirty="0"/>
              <a:t> </a:t>
            </a:r>
            <a:r>
              <a:rPr lang="en-US" dirty="0" err="1"/>
              <a:t>dinyatakan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i="1" dirty="0"/>
              <a:t>R</a:t>
            </a:r>
            <a:r>
              <a:rPr lang="en-US" dirty="0"/>
              <a:t> </a:t>
            </a:r>
            <a:r>
              <a:rPr lang="en-ID" spc="-5" dirty="0">
                <a:cs typeface="Symbol"/>
              </a:rPr>
              <a:t>⊆</a:t>
            </a:r>
            <a:r>
              <a:rPr lang="en-US" dirty="0">
                <a:sym typeface="Symbol" pitchFamily="18" charset="2"/>
              </a:rPr>
              <a:t> (</a:t>
            </a:r>
            <a:r>
              <a:rPr lang="en-US" i="1" dirty="0">
                <a:sym typeface="Symbol" pitchFamily="18" charset="2"/>
              </a:rPr>
              <a:t>A</a:t>
            </a:r>
            <a:r>
              <a:rPr lang="en-US" dirty="0">
                <a:sym typeface="Symbol" pitchFamily="18" charset="2"/>
              </a:rPr>
              <a:t> x </a:t>
            </a:r>
            <a:r>
              <a:rPr lang="en-US" i="1" dirty="0">
                <a:sym typeface="Symbol" pitchFamily="18" charset="2"/>
              </a:rPr>
              <a:t>A</a:t>
            </a:r>
            <a:r>
              <a:rPr lang="en-US" dirty="0">
                <a:sym typeface="Symbol" pitchFamily="18" charset="2"/>
              </a:rPr>
              <a:t>)</a:t>
            </a:r>
            <a:r>
              <a:rPr lang="es-ES" dirty="0"/>
              <a:t> </a:t>
            </a:r>
          </a:p>
          <a:p>
            <a:r>
              <a:rPr lang="en-ID" dirty="0" err="1"/>
              <a:t>Contoh</a:t>
            </a:r>
            <a:r>
              <a:rPr lang="en-ID" dirty="0"/>
              <a:t> 5:</a:t>
            </a:r>
          </a:p>
          <a:p>
            <a:pPr lvl="1"/>
            <a:r>
              <a:rPr lang="en-ID" dirty="0" err="1"/>
              <a:t>Misalkan</a:t>
            </a:r>
            <a:r>
              <a:rPr lang="en-ID" dirty="0"/>
              <a:t> </a:t>
            </a:r>
            <a:r>
              <a:rPr lang="en-ID" i="1" dirty="0"/>
              <a:t>R</a:t>
            </a:r>
            <a:r>
              <a:rPr lang="en-ID" dirty="0"/>
              <a:t> </a:t>
            </a:r>
            <a:r>
              <a:rPr lang="en-ID" dirty="0" err="1"/>
              <a:t>adalah</a:t>
            </a:r>
            <a:r>
              <a:rPr lang="en-ID" dirty="0"/>
              <a:t> </a:t>
            </a:r>
            <a:r>
              <a:rPr lang="en-ID" dirty="0" err="1"/>
              <a:t>relasi</a:t>
            </a:r>
            <a:r>
              <a:rPr lang="en-ID" dirty="0"/>
              <a:t> pada </a:t>
            </a:r>
            <a:r>
              <a:rPr lang="en-ID" i="1" dirty="0"/>
              <a:t>A</a:t>
            </a:r>
            <a:r>
              <a:rPr lang="en-ID" dirty="0"/>
              <a:t> = {2, 3, 4, 8, 9} yang </a:t>
            </a:r>
            <a:r>
              <a:rPr lang="en-ID" dirty="0" err="1"/>
              <a:t>didefinisikan</a:t>
            </a:r>
            <a:r>
              <a:rPr lang="en-ID" dirty="0"/>
              <a:t> oleh</a:t>
            </a:r>
          </a:p>
          <a:p>
            <a:pPr lvl="2"/>
            <a:r>
              <a:rPr lang="en-ID" dirty="0"/>
              <a:t>(</a:t>
            </a:r>
            <a:r>
              <a:rPr lang="en-ID" i="1" dirty="0"/>
              <a:t>x</a:t>
            </a:r>
            <a:r>
              <a:rPr lang="en-ID" dirty="0"/>
              <a:t>, </a:t>
            </a:r>
            <a:r>
              <a:rPr lang="en-ID" i="1" dirty="0"/>
              <a:t>y</a:t>
            </a:r>
            <a:r>
              <a:rPr lang="en-ID" dirty="0"/>
              <a:t>) </a:t>
            </a:r>
            <a:r>
              <a:rPr lang="en-ID" dirty="0">
                <a:latin typeface="Symbol"/>
                <a:cs typeface="Symbol"/>
              </a:rPr>
              <a:t>∈</a:t>
            </a:r>
            <a:r>
              <a:rPr lang="en-US" dirty="0"/>
              <a:t> </a:t>
            </a:r>
            <a:r>
              <a:rPr lang="en-ID" i="1" dirty="0"/>
              <a:t>R</a:t>
            </a:r>
            <a:r>
              <a:rPr lang="en-ID" dirty="0"/>
              <a:t>, </a:t>
            </a:r>
            <a:r>
              <a:rPr lang="en-ID" dirty="0" err="1"/>
              <a:t>jika</a:t>
            </a:r>
            <a:r>
              <a:rPr lang="en-ID" dirty="0"/>
              <a:t> </a:t>
            </a:r>
            <a:r>
              <a:rPr lang="en-ID" i="1" dirty="0"/>
              <a:t>x</a:t>
            </a:r>
            <a:r>
              <a:rPr lang="en-ID" dirty="0"/>
              <a:t> </a:t>
            </a:r>
            <a:r>
              <a:rPr lang="en-ID" dirty="0" err="1"/>
              <a:t>adalah</a:t>
            </a:r>
            <a:r>
              <a:rPr lang="en-ID" dirty="0"/>
              <a:t> </a:t>
            </a:r>
            <a:r>
              <a:rPr lang="en-ID" dirty="0" err="1"/>
              <a:t>faktor</a:t>
            </a:r>
            <a:r>
              <a:rPr lang="en-ID" dirty="0"/>
              <a:t> prima </a:t>
            </a:r>
            <a:r>
              <a:rPr lang="en-ID" dirty="0" err="1"/>
              <a:t>dari</a:t>
            </a:r>
            <a:r>
              <a:rPr lang="en-ID" dirty="0"/>
              <a:t> </a:t>
            </a:r>
            <a:r>
              <a:rPr lang="en-ID" i="1" dirty="0"/>
              <a:t>y</a:t>
            </a:r>
          </a:p>
          <a:p>
            <a:pPr lvl="1"/>
            <a:r>
              <a:rPr lang="en-ID" dirty="0" err="1"/>
              <a:t>Maka</a:t>
            </a:r>
            <a:r>
              <a:rPr lang="en-ID" dirty="0"/>
              <a:t>:</a:t>
            </a:r>
          </a:p>
          <a:p>
            <a:pPr lvl="2"/>
            <a:r>
              <a:rPr lang="en-US" i="1" dirty="0"/>
              <a:t>R</a:t>
            </a:r>
            <a:r>
              <a:rPr lang="en-US" dirty="0"/>
              <a:t> = {(2, 2), (2, 4), (2, 8), (3, 3), (3, 9)}						             </a:t>
            </a:r>
            <a:endParaRPr lang="en-ID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8941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8033E11-9133-EC49-BA95-37A75DAE9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Representasi</a:t>
            </a:r>
            <a:r>
              <a:rPr lang="en-US" b="1" dirty="0"/>
              <a:t> </a:t>
            </a:r>
            <a:r>
              <a:rPr lang="en-US" b="1" dirty="0" err="1"/>
              <a:t>Relasi</a:t>
            </a:r>
            <a:endParaRPr lang="en-US" b="1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E5A7E5E-A707-494F-ABDD-66FE12801B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Diagram </a:t>
            </a:r>
            <a:r>
              <a:rPr lang="en-US" dirty="0" err="1"/>
              <a:t>Panah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78400365-4ED8-604B-BA35-A758D8890461}"/>
              </a:ext>
            </a:extLst>
          </p:cNvPr>
          <p:cNvGrpSpPr/>
          <p:nvPr/>
        </p:nvGrpSpPr>
        <p:grpSpPr>
          <a:xfrm>
            <a:off x="1020474" y="2491243"/>
            <a:ext cx="3115874" cy="2292424"/>
            <a:chOff x="1202267" y="2491243"/>
            <a:chExt cx="3115874" cy="2292424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55A13EE1-FF5B-4B46-A588-F0C09F4C8406}"/>
                </a:ext>
              </a:extLst>
            </p:cNvPr>
            <p:cNvGrpSpPr/>
            <p:nvPr/>
          </p:nvGrpSpPr>
          <p:grpSpPr>
            <a:xfrm>
              <a:off x="1202267" y="2839660"/>
              <a:ext cx="1287079" cy="1944007"/>
              <a:chOff x="6681893" y="2650067"/>
              <a:chExt cx="1429320" cy="2294242"/>
            </a:xfrm>
          </p:grpSpPr>
          <p:sp>
            <p:nvSpPr>
              <p:cNvPr id="3" name="Oval 2">
                <a:extLst>
                  <a:ext uri="{FF2B5EF4-FFF2-40B4-BE49-F238E27FC236}">
                    <a16:creationId xmlns:a16="http://schemas.microsoft.com/office/drawing/2014/main" id="{B1A4F6E6-D263-804D-B6C1-5BE85048C44C}"/>
                  </a:ext>
                </a:extLst>
              </p:cNvPr>
              <p:cNvSpPr/>
              <p:nvPr/>
            </p:nvSpPr>
            <p:spPr>
              <a:xfrm>
                <a:off x="6681893" y="2650067"/>
                <a:ext cx="1429320" cy="2294242"/>
              </a:xfrm>
              <a:prstGeom prst="ellipse">
                <a:avLst/>
              </a:prstGeom>
              <a:noFill/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A1F4065-0068-0340-A370-E3CDFB4B5549}"/>
                  </a:ext>
                </a:extLst>
              </p:cNvPr>
              <p:cNvSpPr txBox="1"/>
              <p:nvPr/>
            </p:nvSpPr>
            <p:spPr>
              <a:xfrm>
                <a:off x="6908800" y="3097781"/>
                <a:ext cx="93133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400" dirty="0"/>
                  <a:t>Amir •</a:t>
                </a: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836B1D3-D5DF-A044-B972-A3EA8F47E4A2}"/>
                  </a:ext>
                </a:extLst>
              </p:cNvPr>
              <p:cNvSpPr txBox="1"/>
              <p:nvPr/>
            </p:nvSpPr>
            <p:spPr>
              <a:xfrm>
                <a:off x="6908800" y="3605768"/>
                <a:ext cx="93133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400" dirty="0"/>
                  <a:t>Budi •</a:t>
                </a: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CEC0275-04DB-554E-8BA0-65E1660AFE6F}"/>
                  </a:ext>
                </a:extLst>
              </p:cNvPr>
              <p:cNvSpPr txBox="1"/>
              <p:nvPr/>
            </p:nvSpPr>
            <p:spPr>
              <a:xfrm>
                <a:off x="6907448" y="4113854"/>
                <a:ext cx="93133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400" dirty="0" err="1"/>
                  <a:t>Cecep</a:t>
                </a:r>
                <a:r>
                  <a:rPr lang="en-US" sz="1400" dirty="0"/>
                  <a:t> •</a:t>
                </a:r>
              </a:p>
            </p:txBody>
          </p: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0D90D9AF-C6B5-E14C-8391-5BD165AD8282}"/>
                </a:ext>
              </a:extLst>
            </p:cNvPr>
            <p:cNvGrpSpPr/>
            <p:nvPr/>
          </p:nvGrpSpPr>
          <p:grpSpPr>
            <a:xfrm>
              <a:off x="3031062" y="2835497"/>
              <a:ext cx="1287079" cy="1944007"/>
              <a:chOff x="3589866" y="2729593"/>
              <a:chExt cx="1287079" cy="1944007"/>
            </a:xfrm>
          </p:grpSpPr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DCF89F83-9467-9540-9AB5-556AF2482A04}"/>
                  </a:ext>
                </a:extLst>
              </p:cNvPr>
              <p:cNvSpPr/>
              <p:nvPr/>
            </p:nvSpPr>
            <p:spPr>
              <a:xfrm>
                <a:off x="3589866" y="2729593"/>
                <a:ext cx="1287079" cy="1944007"/>
              </a:xfrm>
              <a:prstGeom prst="ellipse">
                <a:avLst/>
              </a:prstGeom>
              <a:noFill/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400" dirty="0"/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A526728E-6853-EF42-9703-247F3F765629}"/>
                  </a:ext>
                </a:extLst>
              </p:cNvPr>
              <p:cNvSpPr txBox="1"/>
              <p:nvPr/>
            </p:nvSpPr>
            <p:spPr>
              <a:xfrm>
                <a:off x="3767737" y="3420461"/>
                <a:ext cx="93133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• A11.251</a:t>
                </a: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D8989631-15A3-6E4C-9B68-02952D54ABD3}"/>
                  </a:ext>
                </a:extLst>
              </p:cNvPr>
              <p:cNvSpPr txBox="1"/>
              <p:nvPr/>
            </p:nvSpPr>
            <p:spPr>
              <a:xfrm>
                <a:off x="3769090" y="3750567"/>
                <a:ext cx="93133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• A11.342</a:t>
                </a: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33D74942-6D42-854F-A455-B3AC5A1470A9}"/>
                  </a:ext>
                </a:extLst>
              </p:cNvPr>
              <p:cNvSpPr txBox="1"/>
              <p:nvPr/>
            </p:nvSpPr>
            <p:spPr>
              <a:xfrm>
                <a:off x="3767737" y="4080673"/>
                <a:ext cx="93133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• A11.323</a:t>
                </a: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8B0EB1A3-0F02-FB4F-918A-B9CC5BB759CC}"/>
                  </a:ext>
                </a:extLst>
              </p:cNvPr>
              <p:cNvSpPr txBox="1"/>
              <p:nvPr/>
            </p:nvSpPr>
            <p:spPr>
              <a:xfrm>
                <a:off x="3767738" y="3085467"/>
                <a:ext cx="93133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• A11.221</a:t>
                </a:r>
              </a:p>
            </p:txBody>
          </p:sp>
        </p:grp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67726DB2-DF84-874B-BA86-04B231EE9516}"/>
                </a:ext>
              </a:extLst>
            </p:cNvPr>
            <p:cNvSpPr txBox="1"/>
            <p:nvPr/>
          </p:nvSpPr>
          <p:spPr>
            <a:xfrm>
              <a:off x="1636143" y="2491243"/>
              <a:ext cx="4193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A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235FA840-AE3C-DE4A-B42F-1BF17F719883}"/>
                </a:ext>
              </a:extLst>
            </p:cNvPr>
            <p:cNvSpPr txBox="1"/>
            <p:nvPr/>
          </p:nvSpPr>
          <p:spPr>
            <a:xfrm>
              <a:off x="3464940" y="2527720"/>
              <a:ext cx="4193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B</a:t>
              </a:r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D6D574E7-54CD-E443-8595-0CE29E6663A5}"/>
                </a:ext>
              </a:extLst>
            </p:cNvPr>
            <p:cNvCxnSpPr>
              <a:cxnSpLocks/>
            </p:cNvCxnSpPr>
            <p:nvPr/>
          </p:nvCxnSpPr>
          <p:spPr>
            <a:xfrm>
              <a:off x="2124238" y="3388890"/>
              <a:ext cx="1203162" cy="291363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1033EF40-CBCB-E349-B856-D81E7A6F25F6}"/>
                </a:ext>
              </a:extLst>
            </p:cNvPr>
            <p:cNvCxnSpPr>
              <a:cxnSpLocks/>
            </p:cNvCxnSpPr>
            <p:nvPr/>
          </p:nvCxnSpPr>
          <p:spPr>
            <a:xfrm>
              <a:off x="2092091" y="3380375"/>
              <a:ext cx="1235309" cy="945819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D9EAF1D1-840E-9541-8A60-E076D77E7E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18765" y="3341431"/>
              <a:ext cx="1208635" cy="445473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A0E8E80B-0BE8-6247-9F1F-CC867526B0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18765" y="3702582"/>
              <a:ext cx="1208635" cy="100736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3AC7E64F-8582-ED42-801F-060E3C43EFE6}"/>
                </a:ext>
              </a:extLst>
            </p:cNvPr>
            <p:cNvCxnSpPr>
              <a:cxnSpLocks/>
            </p:cNvCxnSpPr>
            <p:nvPr/>
          </p:nvCxnSpPr>
          <p:spPr>
            <a:xfrm>
              <a:off x="2118765" y="4239379"/>
              <a:ext cx="1208635" cy="101086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E64EC696-6A55-634A-9ED7-4A766BAB2E9E}"/>
              </a:ext>
            </a:extLst>
          </p:cNvPr>
          <p:cNvGrpSpPr/>
          <p:nvPr/>
        </p:nvGrpSpPr>
        <p:grpSpPr>
          <a:xfrm>
            <a:off x="5037104" y="2447577"/>
            <a:ext cx="2425625" cy="2334131"/>
            <a:chOff x="6790407" y="884896"/>
            <a:chExt cx="2425625" cy="2334131"/>
          </a:xfrm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652A16BE-61B2-5941-983D-E98015E6441A}"/>
                </a:ext>
              </a:extLst>
            </p:cNvPr>
            <p:cNvGrpSpPr/>
            <p:nvPr/>
          </p:nvGrpSpPr>
          <p:grpSpPr>
            <a:xfrm>
              <a:off x="6790407" y="1275020"/>
              <a:ext cx="774705" cy="1944007"/>
              <a:chOff x="6681893" y="2650067"/>
              <a:chExt cx="1429320" cy="2294242"/>
            </a:xfrm>
          </p:grpSpPr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F1DA2655-3BC4-EC48-923B-BD3FEDE33E14}"/>
                  </a:ext>
                </a:extLst>
              </p:cNvPr>
              <p:cNvSpPr/>
              <p:nvPr/>
            </p:nvSpPr>
            <p:spPr>
              <a:xfrm>
                <a:off x="6681893" y="2650067"/>
                <a:ext cx="1429320" cy="2294242"/>
              </a:xfrm>
              <a:prstGeom prst="ellipse">
                <a:avLst/>
              </a:prstGeom>
              <a:noFill/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75CBDEEB-4831-1345-AD52-22114E32CB7A}"/>
                  </a:ext>
                </a:extLst>
              </p:cNvPr>
              <p:cNvSpPr txBox="1"/>
              <p:nvPr/>
            </p:nvSpPr>
            <p:spPr>
              <a:xfrm>
                <a:off x="6908800" y="3097781"/>
                <a:ext cx="931333" cy="3632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400" dirty="0"/>
                  <a:t>2 •</a:t>
                </a:r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65FE08AE-BF5B-7F44-94B2-BCE8BA5827CE}"/>
                  </a:ext>
                </a:extLst>
              </p:cNvPr>
              <p:cNvSpPr txBox="1"/>
              <p:nvPr/>
            </p:nvSpPr>
            <p:spPr>
              <a:xfrm>
                <a:off x="6908800" y="3605768"/>
                <a:ext cx="931333" cy="3632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400" dirty="0"/>
                  <a:t>3 •</a:t>
                </a:r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2F2B02F3-432C-CD41-A6F7-5EAC326D53B4}"/>
                  </a:ext>
                </a:extLst>
              </p:cNvPr>
              <p:cNvSpPr txBox="1"/>
              <p:nvPr/>
            </p:nvSpPr>
            <p:spPr>
              <a:xfrm>
                <a:off x="6907449" y="4113854"/>
                <a:ext cx="931333" cy="3632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400" dirty="0"/>
                  <a:t>4 •</a:t>
                </a:r>
              </a:p>
            </p:txBody>
          </p:sp>
        </p:grp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F9F1FC3D-037D-604E-B54E-A732FD392992}"/>
                </a:ext>
              </a:extLst>
            </p:cNvPr>
            <p:cNvSpPr/>
            <p:nvPr/>
          </p:nvSpPr>
          <p:spPr>
            <a:xfrm>
              <a:off x="8106828" y="1270857"/>
              <a:ext cx="774705" cy="1944007"/>
            </a:xfrm>
            <a:prstGeom prst="ellipse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400" dirty="0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45F5E419-F32C-C74E-8564-4CBD48F4E7C7}"/>
                </a:ext>
              </a:extLst>
            </p:cNvPr>
            <p:cNvSpPr txBox="1"/>
            <p:nvPr/>
          </p:nvSpPr>
          <p:spPr>
            <a:xfrm>
              <a:off x="8284698" y="1851467"/>
              <a:ext cx="9313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• 4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6416A4E0-822D-144F-9887-C96E4616CC17}"/>
                </a:ext>
              </a:extLst>
            </p:cNvPr>
            <p:cNvSpPr txBox="1"/>
            <p:nvPr/>
          </p:nvSpPr>
          <p:spPr>
            <a:xfrm>
              <a:off x="8284698" y="2147662"/>
              <a:ext cx="9313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• 8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0240BE08-02FA-8446-9CA4-BB4B1079B068}"/>
                </a:ext>
              </a:extLst>
            </p:cNvPr>
            <p:cNvSpPr txBox="1"/>
            <p:nvPr/>
          </p:nvSpPr>
          <p:spPr>
            <a:xfrm>
              <a:off x="8284698" y="2451170"/>
              <a:ext cx="9313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• 9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3466B467-8EBE-2742-9DE2-B86D432182A4}"/>
                </a:ext>
              </a:extLst>
            </p:cNvPr>
            <p:cNvSpPr txBox="1"/>
            <p:nvPr/>
          </p:nvSpPr>
          <p:spPr>
            <a:xfrm>
              <a:off x="8284699" y="1516473"/>
              <a:ext cx="9313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• 2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E95A7C1D-B62A-144B-AE07-4A984333D37D}"/>
                </a:ext>
              </a:extLst>
            </p:cNvPr>
            <p:cNvSpPr txBox="1"/>
            <p:nvPr/>
          </p:nvSpPr>
          <p:spPr>
            <a:xfrm>
              <a:off x="6968096" y="884896"/>
              <a:ext cx="4193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P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94291F87-A8B1-9C4A-AE1D-A2B05B656B52}"/>
                </a:ext>
              </a:extLst>
            </p:cNvPr>
            <p:cNvSpPr txBox="1"/>
            <p:nvPr/>
          </p:nvSpPr>
          <p:spPr>
            <a:xfrm>
              <a:off x="8269176" y="895116"/>
              <a:ext cx="4193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Q</a:t>
              </a:r>
            </a:p>
          </p:txBody>
        </p: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54BD1592-2594-F948-8A2B-103E1E68AE85}"/>
                </a:ext>
              </a:extLst>
            </p:cNvPr>
            <p:cNvCxnSpPr>
              <a:cxnSpLocks/>
            </p:cNvCxnSpPr>
            <p:nvPr/>
          </p:nvCxnSpPr>
          <p:spPr>
            <a:xfrm>
              <a:off x="7273603" y="1809666"/>
              <a:ext cx="1129563" cy="195689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EFE8B9FA-B496-364B-997B-6F88051FA711}"/>
                </a:ext>
              </a:extLst>
            </p:cNvPr>
            <p:cNvCxnSpPr>
              <a:cxnSpLocks/>
            </p:cNvCxnSpPr>
            <p:nvPr/>
          </p:nvCxnSpPr>
          <p:spPr>
            <a:xfrm>
              <a:off x="7273603" y="1807977"/>
              <a:ext cx="1129563" cy="792606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1D78DF21-CB6A-DC48-882D-685834F0A76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73603" y="1688923"/>
              <a:ext cx="1129563" cy="96816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540FA565-8B24-3047-9D55-1EB8920A647A}"/>
                </a:ext>
              </a:extLst>
            </p:cNvPr>
            <p:cNvCxnSpPr>
              <a:cxnSpLocks/>
            </p:cNvCxnSpPr>
            <p:nvPr/>
          </p:nvCxnSpPr>
          <p:spPr>
            <a:xfrm>
              <a:off x="7273603" y="2249518"/>
              <a:ext cx="1129563" cy="38545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A5A35531-3D18-E343-BFAD-E44A3A522A39}"/>
                </a:ext>
              </a:extLst>
            </p:cNvPr>
            <p:cNvCxnSpPr>
              <a:cxnSpLocks/>
            </p:cNvCxnSpPr>
            <p:nvPr/>
          </p:nvCxnSpPr>
          <p:spPr>
            <a:xfrm>
              <a:off x="7273603" y="2660017"/>
              <a:ext cx="1129563" cy="198492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370B9E08-5550-8149-8BE9-56ACB9FD7BD6}"/>
                </a:ext>
              </a:extLst>
            </p:cNvPr>
            <p:cNvSpPr txBox="1"/>
            <p:nvPr/>
          </p:nvSpPr>
          <p:spPr>
            <a:xfrm>
              <a:off x="8284698" y="2713365"/>
              <a:ext cx="9313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• 4</a:t>
              </a:r>
            </a:p>
          </p:txBody>
        </p:sp>
      </p:grp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827462D3-9ABC-FB4C-96CC-A06DE632F3FF}"/>
              </a:ext>
            </a:extLst>
          </p:cNvPr>
          <p:cNvGrpSpPr/>
          <p:nvPr/>
        </p:nvGrpSpPr>
        <p:grpSpPr>
          <a:xfrm>
            <a:off x="7905327" y="2509949"/>
            <a:ext cx="3115874" cy="2267596"/>
            <a:chOff x="6278033" y="3452401"/>
            <a:chExt cx="3115874" cy="2267596"/>
          </a:xfrm>
        </p:grpSpPr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9619BDBE-74E8-B644-A0D4-C5D3C956D301}"/>
                </a:ext>
              </a:extLst>
            </p:cNvPr>
            <p:cNvGrpSpPr/>
            <p:nvPr/>
          </p:nvGrpSpPr>
          <p:grpSpPr>
            <a:xfrm>
              <a:off x="6278033" y="3775990"/>
              <a:ext cx="1287079" cy="1944007"/>
              <a:chOff x="6681893" y="2650067"/>
              <a:chExt cx="1429320" cy="2294242"/>
            </a:xfrm>
          </p:grpSpPr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2B69C9FC-7D95-2540-AB15-F175059DDA70}"/>
                  </a:ext>
                </a:extLst>
              </p:cNvPr>
              <p:cNvSpPr/>
              <p:nvPr/>
            </p:nvSpPr>
            <p:spPr>
              <a:xfrm>
                <a:off x="6681893" y="2650067"/>
                <a:ext cx="1429320" cy="2294242"/>
              </a:xfrm>
              <a:prstGeom prst="ellipse">
                <a:avLst/>
              </a:prstGeom>
              <a:noFill/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F5A5EC36-2720-5943-8529-0AC0EA5FB195}"/>
                  </a:ext>
                </a:extLst>
              </p:cNvPr>
              <p:cNvSpPr txBox="1"/>
              <p:nvPr/>
            </p:nvSpPr>
            <p:spPr>
              <a:xfrm>
                <a:off x="6856387" y="3067626"/>
                <a:ext cx="1037078" cy="3632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400" dirty="0"/>
                  <a:t>Mangga •</a:t>
                </a:r>
              </a:p>
            </p:txBody>
          </p: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831F9746-B2BB-7E4B-B8CB-007A1A6F5BE6}"/>
                  </a:ext>
                </a:extLst>
              </p:cNvPr>
              <p:cNvSpPr txBox="1"/>
              <p:nvPr/>
            </p:nvSpPr>
            <p:spPr>
              <a:xfrm>
                <a:off x="6962132" y="3435230"/>
                <a:ext cx="931333" cy="3632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400" dirty="0"/>
                  <a:t>Mobil •</a:t>
                </a:r>
              </a:p>
            </p:txBody>
          </p: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E5E9877A-503D-E647-9EC7-08C78E53868D}"/>
                  </a:ext>
                </a:extLst>
              </p:cNvPr>
              <p:cNvSpPr txBox="1"/>
              <p:nvPr/>
            </p:nvSpPr>
            <p:spPr>
              <a:xfrm>
                <a:off x="6961836" y="3831407"/>
                <a:ext cx="931333" cy="3632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400" dirty="0"/>
                  <a:t>Manis •</a:t>
                </a:r>
              </a:p>
            </p:txBody>
          </p:sp>
        </p:grp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B0CD01D7-77AC-D14F-B518-BA4421CC2317}"/>
                </a:ext>
              </a:extLst>
            </p:cNvPr>
            <p:cNvSpPr/>
            <p:nvPr/>
          </p:nvSpPr>
          <p:spPr>
            <a:xfrm>
              <a:off x="8106828" y="3771827"/>
              <a:ext cx="1287079" cy="1944007"/>
            </a:xfrm>
            <a:prstGeom prst="ellipse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400" dirty="0"/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FD3F9A8B-ECEA-374E-9998-23459DD18260}"/>
                </a:ext>
              </a:extLst>
            </p:cNvPr>
            <p:cNvSpPr txBox="1"/>
            <p:nvPr/>
          </p:nvSpPr>
          <p:spPr>
            <a:xfrm>
              <a:off x="8284699" y="4462695"/>
              <a:ext cx="9313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• Mobil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B044813C-0473-744F-8FC3-1DCABC827E26}"/>
                </a:ext>
              </a:extLst>
            </p:cNvPr>
            <p:cNvSpPr txBox="1"/>
            <p:nvPr/>
          </p:nvSpPr>
          <p:spPr>
            <a:xfrm>
              <a:off x="8286052" y="4792801"/>
              <a:ext cx="9313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• Manis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3F76130E-2723-CD4F-ACB1-9E3413A1520B}"/>
                </a:ext>
              </a:extLst>
            </p:cNvPr>
            <p:cNvSpPr txBox="1"/>
            <p:nvPr/>
          </p:nvSpPr>
          <p:spPr>
            <a:xfrm>
              <a:off x="8284699" y="5122907"/>
              <a:ext cx="9313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• </a:t>
              </a:r>
              <a:r>
                <a:rPr lang="en-US" sz="1400" dirty="0" err="1"/>
                <a:t>Mekar</a:t>
              </a:r>
              <a:endParaRPr lang="en-US" sz="1400" dirty="0"/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5FBE0927-85BE-3A42-9B88-37768BE74EAC}"/>
                </a:ext>
              </a:extLst>
            </p:cNvPr>
            <p:cNvSpPr txBox="1"/>
            <p:nvPr/>
          </p:nvSpPr>
          <p:spPr>
            <a:xfrm>
              <a:off x="8284700" y="4127701"/>
              <a:ext cx="9313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• Mangga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3625E019-EA5A-0141-A50E-AEC6E6C883AA}"/>
                </a:ext>
              </a:extLst>
            </p:cNvPr>
            <p:cNvSpPr txBox="1"/>
            <p:nvPr/>
          </p:nvSpPr>
          <p:spPr>
            <a:xfrm>
              <a:off x="6711909" y="3452401"/>
              <a:ext cx="4193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A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6E830E24-0DFA-4E49-8C9F-29AC8000D949}"/>
                </a:ext>
              </a:extLst>
            </p:cNvPr>
            <p:cNvSpPr txBox="1"/>
            <p:nvPr/>
          </p:nvSpPr>
          <p:spPr>
            <a:xfrm>
              <a:off x="8540706" y="3464050"/>
              <a:ext cx="4193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A</a:t>
              </a:r>
            </a:p>
          </p:txBody>
        </p: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44DD2597-858E-DA46-9F64-A9281EA44810}"/>
                </a:ext>
              </a:extLst>
            </p:cNvPr>
            <p:cNvCxnSpPr>
              <a:cxnSpLocks/>
            </p:cNvCxnSpPr>
            <p:nvPr/>
          </p:nvCxnSpPr>
          <p:spPr>
            <a:xfrm>
              <a:off x="7231653" y="4286225"/>
              <a:ext cx="1171513" cy="1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5A33649F-D4B3-1846-8D5B-EB7DD9162C68}"/>
                </a:ext>
              </a:extLst>
            </p:cNvPr>
            <p:cNvCxnSpPr>
              <a:cxnSpLocks/>
            </p:cNvCxnSpPr>
            <p:nvPr/>
          </p:nvCxnSpPr>
          <p:spPr>
            <a:xfrm>
              <a:off x="7218316" y="4289922"/>
              <a:ext cx="1184850" cy="972602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7E1B3659-5455-124E-BDB1-4553BA1A53B0}"/>
                </a:ext>
              </a:extLst>
            </p:cNvPr>
            <p:cNvCxnSpPr>
              <a:cxnSpLocks/>
            </p:cNvCxnSpPr>
            <p:nvPr/>
          </p:nvCxnSpPr>
          <p:spPr>
            <a:xfrm>
              <a:off x="7231653" y="4596106"/>
              <a:ext cx="1171513" cy="28377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3B3361A0-A0B4-C64A-8C1E-3B5E741F82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31653" y="4929503"/>
              <a:ext cx="1171513" cy="5027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1CD44EEC-7327-EC41-97A1-04FD3174695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31653" y="4615499"/>
              <a:ext cx="1171513" cy="647025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77273377-4F9D-7548-A3E4-1A27437DA054}"/>
                </a:ext>
              </a:extLst>
            </p:cNvPr>
            <p:cNvSpPr txBox="1"/>
            <p:nvPr/>
          </p:nvSpPr>
          <p:spPr>
            <a:xfrm>
              <a:off x="6529983" y="5100578"/>
              <a:ext cx="8386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dirty="0" err="1"/>
                <a:t>Mekar</a:t>
              </a:r>
              <a:r>
                <a:rPr lang="en-US" sz="1400" dirty="0"/>
                <a:t> •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29522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8033E11-9133-EC49-BA95-37A75DAE9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Representasi</a:t>
            </a:r>
            <a:r>
              <a:rPr lang="en-US" b="1" dirty="0"/>
              <a:t> </a:t>
            </a:r>
            <a:r>
              <a:rPr lang="en-US" b="1" dirty="0" err="1"/>
              <a:t>Relasi</a:t>
            </a:r>
            <a:endParaRPr lang="en-US" b="1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E5A7E5E-A707-494F-ABDD-66FE12801B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2"/>
            </a:pPr>
            <a:r>
              <a:rPr lang="en-US" dirty="0" err="1"/>
              <a:t>Tabel</a:t>
            </a:r>
            <a:endParaRPr lang="en-US" dirty="0"/>
          </a:p>
          <a:p>
            <a:r>
              <a:rPr lang="en-US" dirty="0"/>
              <a:t>Kolom </a:t>
            </a:r>
            <a:r>
              <a:rPr lang="en-US" dirty="0" err="1"/>
              <a:t>pertama</a:t>
            </a:r>
            <a:r>
              <a:rPr lang="en-US" dirty="0"/>
              <a:t> </a:t>
            </a:r>
            <a:r>
              <a:rPr lang="en-US" dirty="0" err="1"/>
              <a:t>tabel</a:t>
            </a:r>
            <a:r>
              <a:rPr lang="en-US" dirty="0"/>
              <a:t> </a:t>
            </a:r>
            <a:r>
              <a:rPr lang="en-US" dirty="0" err="1"/>
              <a:t>menyatakan</a:t>
            </a:r>
            <a:r>
              <a:rPr lang="en-US" dirty="0"/>
              <a:t> </a:t>
            </a:r>
            <a:r>
              <a:rPr lang="en-US" dirty="0" err="1"/>
              <a:t>daerah</a:t>
            </a:r>
            <a:r>
              <a:rPr lang="en-US" dirty="0"/>
              <a:t> </a:t>
            </a:r>
            <a:r>
              <a:rPr lang="en-US" dirty="0" err="1"/>
              <a:t>asal</a:t>
            </a:r>
            <a:r>
              <a:rPr lang="en-US" dirty="0"/>
              <a:t>, </a:t>
            </a:r>
            <a:r>
              <a:rPr lang="en-US" dirty="0" err="1"/>
              <a:t>sedangkan</a:t>
            </a:r>
            <a:r>
              <a:rPr lang="en-US" dirty="0"/>
              <a:t> </a:t>
            </a:r>
            <a:r>
              <a:rPr lang="en-US" dirty="0" err="1"/>
              <a:t>kolom</a:t>
            </a:r>
            <a:r>
              <a:rPr lang="en-US" dirty="0"/>
              <a:t> </a:t>
            </a:r>
            <a:r>
              <a:rPr lang="en-US" dirty="0" err="1"/>
              <a:t>kedua</a:t>
            </a:r>
            <a:r>
              <a:rPr lang="en-US" dirty="0"/>
              <a:t> </a:t>
            </a:r>
            <a:r>
              <a:rPr lang="en-US" dirty="0" err="1"/>
              <a:t>menyatakan</a:t>
            </a:r>
            <a:r>
              <a:rPr lang="en-US" dirty="0"/>
              <a:t> </a:t>
            </a:r>
            <a:r>
              <a:rPr lang="en-US" dirty="0" err="1"/>
              <a:t>daerah</a:t>
            </a:r>
            <a:r>
              <a:rPr lang="en-US" dirty="0"/>
              <a:t> </a:t>
            </a:r>
            <a:r>
              <a:rPr lang="en-US" dirty="0" err="1"/>
              <a:t>hasil</a:t>
            </a:r>
            <a:r>
              <a:rPr lang="en-US" dirty="0"/>
              <a:t>. </a:t>
            </a:r>
            <a:endParaRPr lang="en-ID" dirty="0"/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2" name="Table 6">
            <a:extLst>
              <a:ext uri="{FF2B5EF4-FFF2-40B4-BE49-F238E27FC236}">
                <a16:creationId xmlns:a16="http://schemas.microsoft.com/office/drawing/2014/main" id="{BD274618-459E-E84A-8849-913EA8F6E6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770848"/>
              </p:ext>
            </p:extLst>
          </p:nvPr>
        </p:nvGraphicFramePr>
        <p:xfrm>
          <a:off x="1700565" y="3420836"/>
          <a:ext cx="1911350" cy="222504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955675">
                  <a:extLst>
                    <a:ext uri="{9D8B030D-6E8A-4147-A177-3AD203B41FA5}">
                      <a16:colId xmlns:a16="http://schemas.microsoft.com/office/drawing/2014/main" val="1406584542"/>
                    </a:ext>
                  </a:extLst>
                </a:gridCol>
                <a:gridCol w="955675">
                  <a:extLst>
                    <a:ext uri="{9D8B030D-6E8A-4147-A177-3AD203B41FA5}">
                      <a16:colId xmlns:a16="http://schemas.microsoft.com/office/drawing/2014/main" val="68379836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532210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Amir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A11.251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49685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Amir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A11.323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94322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Budi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A11.221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726669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Budi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A11.251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97954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Cecep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A11.323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33378969"/>
                  </a:ext>
                </a:extLst>
              </a:tr>
            </a:tbl>
          </a:graphicData>
        </a:graphic>
      </p:graphicFrame>
      <p:graphicFrame>
        <p:nvGraphicFramePr>
          <p:cNvPr id="62" name="Table 6">
            <a:extLst>
              <a:ext uri="{FF2B5EF4-FFF2-40B4-BE49-F238E27FC236}">
                <a16:creationId xmlns:a16="http://schemas.microsoft.com/office/drawing/2014/main" id="{FE4E7F4B-560A-404B-B03D-6E106EA2DC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5491462"/>
              </p:ext>
            </p:extLst>
          </p:nvPr>
        </p:nvGraphicFramePr>
        <p:xfrm>
          <a:off x="4878614" y="3429000"/>
          <a:ext cx="1911350" cy="222504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955675">
                  <a:extLst>
                    <a:ext uri="{9D8B030D-6E8A-4147-A177-3AD203B41FA5}">
                      <a16:colId xmlns:a16="http://schemas.microsoft.com/office/drawing/2014/main" val="1406584542"/>
                    </a:ext>
                  </a:extLst>
                </a:gridCol>
                <a:gridCol w="955675">
                  <a:extLst>
                    <a:ext uri="{9D8B030D-6E8A-4147-A177-3AD203B41FA5}">
                      <a16:colId xmlns:a16="http://schemas.microsoft.com/office/drawing/2014/main" val="68379836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Q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532210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49685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94322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726669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97954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33378969"/>
                  </a:ext>
                </a:extLst>
              </a:tr>
            </a:tbl>
          </a:graphicData>
        </a:graphic>
      </p:graphicFrame>
      <p:graphicFrame>
        <p:nvGraphicFramePr>
          <p:cNvPr id="141" name="Table 6">
            <a:extLst>
              <a:ext uri="{FF2B5EF4-FFF2-40B4-BE49-F238E27FC236}">
                <a16:creationId xmlns:a16="http://schemas.microsoft.com/office/drawing/2014/main" id="{E841C09E-E059-4749-8C95-F553DCADFD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3032816"/>
              </p:ext>
            </p:extLst>
          </p:nvPr>
        </p:nvGraphicFramePr>
        <p:xfrm>
          <a:off x="8056663" y="3429000"/>
          <a:ext cx="1911350" cy="222504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955675">
                  <a:extLst>
                    <a:ext uri="{9D8B030D-6E8A-4147-A177-3AD203B41FA5}">
                      <a16:colId xmlns:a16="http://schemas.microsoft.com/office/drawing/2014/main" val="1406584542"/>
                    </a:ext>
                  </a:extLst>
                </a:gridCol>
                <a:gridCol w="955675">
                  <a:extLst>
                    <a:ext uri="{9D8B030D-6E8A-4147-A177-3AD203B41FA5}">
                      <a16:colId xmlns:a16="http://schemas.microsoft.com/office/drawing/2014/main" val="68379836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532210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Mangga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Mangga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49685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Mangga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Mekar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94322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Mobil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Mobil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726669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Manis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Manis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97954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Mekar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Mobil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333789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997572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8033E11-9133-EC49-BA95-37A75DAE9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Representasi</a:t>
            </a:r>
            <a:r>
              <a:rPr lang="en-US" b="1" dirty="0"/>
              <a:t> </a:t>
            </a:r>
            <a:r>
              <a:rPr lang="en-US" b="1" dirty="0" err="1"/>
              <a:t>Relasi</a:t>
            </a:r>
            <a:endParaRPr lang="en-US" b="1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E5A7E5E-A707-494F-ABDD-66FE12801BC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 startAt="3"/>
            </a:pPr>
            <a:r>
              <a:rPr lang="en-US" dirty="0"/>
              <a:t>Matriks</a:t>
            </a:r>
          </a:p>
          <a:p>
            <a:r>
              <a:rPr lang="en-ID" spc="-5" dirty="0" err="1">
                <a:cs typeface="Times New Roman"/>
              </a:rPr>
              <a:t>Misalkan</a:t>
            </a:r>
            <a:r>
              <a:rPr lang="en-ID" spc="300" dirty="0">
                <a:cs typeface="Times New Roman"/>
              </a:rPr>
              <a:t> </a:t>
            </a:r>
            <a:r>
              <a:rPr lang="en-ID" i="1" spc="-5" dirty="0">
                <a:cs typeface="Times New Roman"/>
              </a:rPr>
              <a:t>R</a:t>
            </a:r>
            <a:r>
              <a:rPr lang="en-ID" spc="285" dirty="0">
                <a:cs typeface="Times New Roman"/>
              </a:rPr>
              <a:t> </a:t>
            </a:r>
            <a:r>
              <a:rPr lang="en-ID" spc="-5" dirty="0" err="1">
                <a:cs typeface="Times New Roman"/>
              </a:rPr>
              <a:t>adalah</a:t>
            </a:r>
            <a:r>
              <a:rPr lang="en-ID" spc="290" dirty="0">
                <a:cs typeface="Times New Roman"/>
              </a:rPr>
              <a:t> </a:t>
            </a:r>
            <a:r>
              <a:rPr lang="en-ID" spc="-5" dirty="0" err="1">
                <a:cs typeface="Times New Roman"/>
              </a:rPr>
              <a:t>relasi</a:t>
            </a:r>
            <a:r>
              <a:rPr lang="en-ID" spc="285" dirty="0">
                <a:cs typeface="Times New Roman"/>
              </a:rPr>
              <a:t> </a:t>
            </a:r>
            <a:r>
              <a:rPr lang="en-ID" spc="-5" dirty="0" err="1">
                <a:cs typeface="Times New Roman"/>
              </a:rPr>
              <a:t>dari</a:t>
            </a:r>
            <a:r>
              <a:rPr lang="en-ID" spc="295" dirty="0">
                <a:cs typeface="Times New Roman"/>
              </a:rPr>
              <a:t> </a:t>
            </a:r>
            <a:r>
              <a:rPr lang="en-ID" i="1" spc="-5" dirty="0">
                <a:cs typeface="Times New Roman"/>
              </a:rPr>
              <a:t>A</a:t>
            </a:r>
            <a:r>
              <a:rPr lang="en-ID" spc="280" dirty="0">
                <a:cs typeface="Times New Roman"/>
              </a:rPr>
              <a:t> </a:t>
            </a:r>
            <a:r>
              <a:rPr lang="en-ID" spc="-5" dirty="0">
                <a:cs typeface="Times New Roman"/>
              </a:rPr>
              <a:t>=</a:t>
            </a:r>
            <a:r>
              <a:rPr lang="en-ID" spc="285" dirty="0">
                <a:cs typeface="Times New Roman"/>
              </a:rPr>
              <a:t> </a:t>
            </a:r>
            <a:r>
              <a:rPr lang="en-ID" dirty="0">
                <a:cs typeface="Times New Roman"/>
              </a:rPr>
              <a:t>{</a:t>
            </a:r>
            <a:r>
              <a:rPr lang="en-ID" i="1" dirty="0">
                <a:cs typeface="Times New Roman"/>
              </a:rPr>
              <a:t>a</a:t>
            </a:r>
            <a:r>
              <a:rPr lang="en-ID" i="1" baseline="-13409" dirty="0">
                <a:cs typeface="Times New Roman"/>
              </a:rPr>
              <a:t>1</a:t>
            </a:r>
            <a:r>
              <a:rPr lang="en-ID" i="1" dirty="0">
                <a:cs typeface="Times New Roman"/>
              </a:rPr>
              <a:t>,</a:t>
            </a:r>
            <a:r>
              <a:rPr lang="en-ID" i="1" spc="285" dirty="0">
                <a:cs typeface="Times New Roman"/>
              </a:rPr>
              <a:t> </a:t>
            </a:r>
            <a:r>
              <a:rPr lang="en-ID" i="1" spc="-5" dirty="0">
                <a:cs typeface="Times New Roman"/>
              </a:rPr>
              <a:t>a</a:t>
            </a:r>
            <a:r>
              <a:rPr lang="en-ID" i="1" spc="-7" baseline="-13409" dirty="0">
                <a:cs typeface="Times New Roman"/>
              </a:rPr>
              <a:t>2</a:t>
            </a:r>
            <a:r>
              <a:rPr lang="en-ID" i="1" spc="-5" dirty="0">
                <a:cs typeface="Times New Roman"/>
              </a:rPr>
              <a:t>,</a:t>
            </a:r>
            <a:r>
              <a:rPr lang="en-ID" i="1" spc="285" dirty="0">
                <a:cs typeface="Times New Roman"/>
              </a:rPr>
              <a:t> </a:t>
            </a:r>
            <a:r>
              <a:rPr lang="en-ID" i="1" spc="-5" dirty="0">
                <a:cs typeface="Times New Roman"/>
              </a:rPr>
              <a:t>…,</a:t>
            </a:r>
            <a:r>
              <a:rPr lang="en-ID" i="1" spc="280" dirty="0">
                <a:cs typeface="Times New Roman"/>
              </a:rPr>
              <a:t> </a:t>
            </a:r>
            <a:r>
              <a:rPr lang="en-ID" i="1" dirty="0">
                <a:cs typeface="Times New Roman"/>
              </a:rPr>
              <a:t>a</a:t>
            </a:r>
            <a:r>
              <a:rPr lang="en-ID" i="1" baseline="-13409" dirty="0">
                <a:cs typeface="Times New Roman"/>
              </a:rPr>
              <a:t>m</a:t>
            </a:r>
            <a:r>
              <a:rPr lang="en-ID" dirty="0">
                <a:cs typeface="Times New Roman"/>
              </a:rPr>
              <a:t>}</a:t>
            </a:r>
            <a:r>
              <a:rPr lang="en-ID" spc="285" dirty="0">
                <a:cs typeface="Times New Roman"/>
              </a:rPr>
              <a:t> </a:t>
            </a:r>
            <a:r>
              <a:rPr lang="en-ID" spc="-5" dirty="0">
                <a:cs typeface="Times New Roman"/>
              </a:rPr>
              <a:t>dan</a:t>
            </a:r>
            <a:r>
              <a:rPr lang="en-ID" spc="300" dirty="0">
                <a:cs typeface="Times New Roman"/>
              </a:rPr>
              <a:t> </a:t>
            </a:r>
            <a:r>
              <a:rPr lang="en-ID" i="1" spc="-5" dirty="0">
                <a:cs typeface="Times New Roman"/>
              </a:rPr>
              <a:t>B</a:t>
            </a:r>
            <a:r>
              <a:rPr lang="en-ID" spc="265" dirty="0">
                <a:cs typeface="Times New Roman"/>
              </a:rPr>
              <a:t> </a:t>
            </a:r>
            <a:r>
              <a:rPr lang="en-ID" spc="-5" dirty="0">
                <a:cs typeface="Times New Roman"/>
              </a:rPr>
              <a:t>= </a:t>
            </a:r>
            <a:r>
              <a:rPr lang="en-ID" dirty="0">
                <a:cs typeface="Times New Roman"/>
              </a:rPr>
              <a:t>{</a:t>
            </a:r>
            <a:r>
              <a:rPr lang="en-ID" i="1" dirty="0">
                <a:cs typeface="Times New Roman"/>
              </a:rPr>
              <a:t>b</a:t>
            </a:r>
            <a:r>
              <a:rPr lang="en-ID" i="1" baseline="-13409" dirty="0">
                <a:cs typeface="Times New Roman"/>
              </a:rPr>
              <a:t>1</a:t>
            </a:r>
            <a:r>
              <a:rPr lang="en-ID" i="1" dirty="0">
                <a:cs typeface="Times New Roman"/>
              </a:rPr>
              <a:t>, </a:t>
            </a:r>
            <a:r>
              <a:rPr lang="en-ID" i="1" spc="-5" dirty="0">
                <a:cs typeface="Times New Roman"/>
              </a:rPr>
              <a:t>b</a:t>
            </a:r>
            <a:r>
              <a:rPr lang="en-ID" i="1" spc="-7" baseline="-13409" dirty="0">
                <a:cs typeface="Times New Roman"/>
              </a:rPr>
              <a:t>2</a:t>
            </a:r>
            <a:r>
              <a:rPr lang="en-ID" i="1" spc="-5" dirty="0">
                <a:cs typeface="Times New Roman"/>
              </a:rPr>
              <a:t>, …,</a:t>
            </a:r>
            <a:r>
              <a:rPr lang="en-ID" i="1" spc="-40" dirty="0">
                <a:cs typeface="Times New Roman"/>
              </a:rPr>
              <a:t> </a:t>
            </a:r>
            <a:r>
              <a:rPr lang="en-ID" i="1" spc="-5" dirty="0">
                <a:cs typeface="Times New Roman"/>
              </a:rPr>
              <a:t>b</a:t>
            </a:r>
            <a:r>
              <a:rPr lang="en-ID" i="1" spc="-7" baseline="-13409" dirty="0">
                <a:cs typeface="Times New Roman"/>
              </a:rPr>
              <a:t>n</a:t>
            </a:r>
            <a:r>
              <a:rPr lang="en-ID" spc="-5" dirty="0">
                <a:cs typeface="Times New Roman"/>
              </a:rPr>
              <a:t>}.</a:t>
            </a:r>
          </a:p>
          <a:p>
            <a:r>
              <a:rPr lang="en-ID" spc="-5" dirty="0" err="1">
                <a:cs typeface="Times New Roman"/>
              </a:rPr>
              <a:t>Relasi</a:t>
            </a:r>
            <a:r>
              <a:rPr lang="en-ID" spc="-5" dirty="0">
                <a:cs typeface="Times New Roman"/>
              </a:rPr>
              <a:t> </a:t>
            </a:r>
            <a:r>
              <a:rPr lang="en-ID" i="1" spc="-5" dirty="0">
                <a:cs typeface="Times New Roman"/>
              </a:rPr>
              <a:t>R</a:t>
            </a:r>
            <a:r>
              <a:rPr lang="en-ID" spc="-5" dirty="0">
                <a:cs typeface="Times New Roman"/>
              </a:rPr>
              <a:t> </a:t>
            </a:r>
            <a:r>
              <a:rPr lang="en-ID" spc="-5" dirty="0" err="1">
                <a:cs typeface="Times New Roman"/>
              </a:rPr>
              <a:t>dapat</a:t>
            </a:r>
            <a:r>
              <a:rPr lang="en-ID" spc="-5" dirty="0">
                <a:cs typeface="Times New Roman"/>
              </a:rPr>
              <a:t> </a:t>
            </a:r>
            <a:r>
              <a:rPr lang="en-ID" spc="-5" dirty="0" err="1">
                <a:cs typeface="Times New Roman"/>
              </a:rPr>
              <a:t>disajikan</a:t>
            </a:r>
            <a:r>
              <a:rPr lang="en-ID" spc="-5" dirty="0">
                <a:cs typeface="Times New Roman"/>
              </a:rPr>
              <a:t> </a:t>
            </a:r>
            <a:r>
              <a:rPr lang="en-ID" spc="-5" dirty="0" err="1">
                <a:cs typeface="Times New Roman"/>
              </a:rPr>
              <a:t>dengan</a:t>
            </a:r>
            <a:r>
              <a:rPr lang="en-ID" spc="-5" dirty="0">
                <a:cs typeface="Times New Roman"/>
              </a:rPr>
              <a:t> </a:t>
            </a:r>
            <a:r>
              <a:rPr lang="en-ID" spc="-10" dirty="0" err="1">
                <a:cs typeface="Times New Roman"/>
              </a:rPr>
              <a:t>matriks</a:t>
            </a:r>
            <a:r>
              <a:rPr lang="en-ID" spc="-10" dirty="0">
                <a:cs typeface="Times New Roman"/>
              </a:rPr>
              <a:t> </a:t>
            </a:r>
            <a:r>
              <a:rPr lang="en-ID" i="1" spc="-5" dirty="0">
                <a:cs typeface="Times New Roman"/>
              </a:rPr>
              <a:t>M</a:t>
            </a:r>
            <a:r>
              <a:rPr lang="en-ID" spc="-5" dirty="0">
                <a:cs typeface="Times New Roman"/>
              </a:rPr>
              <a:t> =</a:t>
            </a:r>
            <a:r>
              <a:rPr lang="en-ID" spc="5" dirty="0">
                <a:cs typeface="Times New Roman"/>
              </a:rPr>
              <a:t> </a:t>
            </a:r>
            <a:r>
              <a:rPr lang="en-ID" spc="-5" dirty="0">
                <a:cs typeface="Times New Roman"/>
              </a:rPr>
              <a:t>[</a:t>
            </a:r>
            <a:r>
              <a:rPr lang="en-ID" i="1" spc="-5" dirty="0" err="1">
                <a:cs typeface="Times New Roman"/>
              </a:rPr>
              <a:t>m</a:t>
            </a:r>
            <a:r>
              <a:rPr lang="en-ID" i="1" spc="-7" baseline="-13409" dirty="0" err="1">
                <a:cs typeface="Times New Roman"/>
              </a:rPr>
              <a:t>ij</a:t>
            </a:r>
            <a:r>
              <a:rPr lang="en-ID" spc="-5" dirty="0">
                <a:cs typeface="Times New Roman"/>
              </a:rPr>
              <a:t>], 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B666BD0-BBD5-3844-9FDD-9075D1A25F42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/>
              </a:bodyPr>
              <a:lstStyle/>
              <a:p>
                <a:pPr marL="457189" lvl="1" indent="0">
                  <a:buNone/>
                </a:pPr>
                <a:r>
                  <a:rPr lang="en-US" dirty="0"/>
                  <a:t>	             </a:t>
                </a:r>
                <a:r>
                  <a:rPr lang="en-US" i="1" dirty="0"/>
                  <a:t>b</a:t>
                </a:r>
                <a:r>
                  <a:rPr lang="en-US" i="1" baseline="-25000" dirty="0"/>
                  <a:t>1           </a:t>
                </a:r>
                <a:r>
                  <a:rPr lang="en-US" i="1" dirty="0"/>
                  <a:t>b</a:t>
                </a:r>
                <a:r>
                  <a:rPr lang="en-US" i="1" baseline="-25000" dirty="0"/>
                  <a:t>2</a:t>
                </a:r>
                <a:r>
                  <a:rPr lang="en-US" i="1" dirty="0"/>
                  <a:t>     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ID" dirty="0"/>
                      <m:t>⋯</m:t>
                    </m:r>
                    <m:r>
                      <a:rPr lang="en-ID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i="1" baseline="-25000" dirty="0"/>
                  <a:t>	    </a:t>
                </a:r>
                <a:r>
                  <a:rPr lang="en-US" i="1" dirty="0"/>
                  <a:t>b</a:t>
                </a:r>
                <a:r>
                  <a:rPr lang="en-US" i="1" baseline="-25000" dirty="0"/>
                  <a:t>n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i="1"/>
                      <m:t>M</m:t>
                    </m:r>
                    <m:r>
                      <m:rPr>
                        <m:nor/>
                      </m:rPr>
                      <a:rPr lang="en-US" b="0" i="0" smtClean="0"/>
                      <m:t> </m:t>
                    </m:r>
                    <m:r>
                      <m:rPr>
                        <m:nor/>
                      </m:rPr>
                      <a:rPr lang="en-ID"/>
                      <m:t>=</m:t>
                    </m:r>
                    <m:r>
                      <m:rPr>
                        <m:nor/>
                      </m:rPr>
                      <a:rPr lang="en-US"/>
                      <m:t> </m:t>
                    </m:r>
                    <m:m>
                      <m:mPr>
                        <m:mcs>
                          <m:mc>
                            <m:mcPr>
                              <m:count m:val="1"/>
                              <m:mcJc m:val="center"/>
                            </m:mcPr>
                          </m:mc>
                        </m:mcs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eqArr>
                            <m:eqArr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nor/>
                                </m:rPr>
                                <a:rPr lang="en-US" i="1"/>
                                <m:t>a</m:t>
                              </m:r>
                              <m:r>
                                <m:rPr>
                                  <m:nor/>
                                </m:rPr>
                                <a:rPr lang="en-US" i="1" baseline="-25000"/>
                                <m:t>1</m:t>
                              </m:r>
                            </m:e>
                            <m:e>
                              <m:r>
                                <m:rPr>
                                  <m:nor/>
                                </m:rPr>
                                <a:rPr lang="en-US" i="1"/>
                                <m:t>a</m:t>
                              </m:r>
                              <m:r>
                                <m:rPr>
                                  <m:nor/>
                                </m:rPr>
                                <a:rPr lang="en-US" i="1" baseline="-25000"/>
                                <m:t>2</m:t>
                              </m:r>
                            </m:e>
                            <m:e>
                              <m:r>
                                <m:rPr>
                                  <m:nor/>
                                </m:rPr>
                                <a:rPr lang="en-ID" dirty="0"/>
                                <m:t>⋮</m:t>
                              </m:r>
                            </m:e>
                            <m:e>
                              <m:r>
                                <m:rPr>
                                  <m:nor/>
                                </m:rPr>
                                <a:rPr lang="en-US" i="1"/>
                                <m:t>a</m:t>
                              </m:r>
                              <m:r>
                                <m:rPr>
                                  <m:nor/>
                                </m:rPr>
                                <a:rPr lang="en-US" b="0" i="1" baseline="-25000" smtClean="0"/>
                                <m:t>m</m:t>
                              </m:r>
                            </m:e>
                          </m:eqArr>
                        </m:e>
                      </m:mr>
                    </m:m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ID" dirty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nor/>
                                  <m:brk m:alnAt="7"/>
                                </m:rPr>
                                <a:rPr lang="en-US" i="1" dirty="0"/>
                                <m:t>m</m:t>
                              </m:r>
                              <m:r>
                                <m:rPr>
                                  <m:nor/>
                                </m:rPr>
                                <a:rPr lang="en-US" i="1" baseline="-25000" dirty="0"/>
                                <m:t>11</m:t>
                              </m:r>
                            </m:e>
                            <m:e>
                              <m:r>
                                <m:rPr>
                                  <m:nor/>
                                  <m:brk m:alnAt="7"/>
                                </m:rPr>
                                <a:rPr lang="en-US" i="1" dirty="0"/>
                                <m:t>m</m:t>
                              </m:r>
                              <m:r>
                                <m:rPr>
                                  <m:nor/>
                                </m:rPr>
                                <a:rPr lang="en-US" i="1" baseline="-25000" dirty="0"/>
                                <m:t>11</m:t>
                              </m:r>
                            </m:e>
                            <m:e>
                              <m:r>
                                <m:rPr>
                                  <m:nor/>
                                </m:rPr>
                                <a:rPr lang="en-ID" dirty="0"/>
                                <m:t>⋯</m:t>
                              </m:r>
                            </m:e>
                            <m:e>
                              <m:r>
                                <m:rPr>
                                  <m:nor/>
                                  <m:brk m:alnAt="7"/>
                                </m:rPr>
                                <a:rPr lang="en-US" i="1" dirty="0"/>
                                <m:t>m</m:t>
                              </m:r>
                              <m:r>
                                <m:rPr>
                                  <m:nor/>
                                </m:rPr>
                                <a:rPr lang="en-US" i="1" baseline="-25000" dirty="0"/>
                                <m:t>11</m:t>
                              </m:r>
                            </m:e>
                          </m:mr>
                          <m:mr>
                            <m:e>
                              <m:r>
                                <m:rPr>
                                  <m:nor/>
                                  <m:brk m:alnAt="7"/>
                                </m:rPr>
                                <a:rPr lang="en-US" i="1" dirty="0"/>
                                <m:t>m</m:t>
                              </m:r>
                              <m:r>
                                <m:rPr>
                                  <m:nor/>
                                </m:rPr>
                                <a:rPr lang="en-US" i="1" baseline="-25000" dirty="0"/>
                                <m:t>11</m:t>
                              </m:r>
                            </m:e>
                            <m:e>
                              <m:r>
                                <m:rPr>
                                  <m:nor/>
                                  <m:brk m:alnAt="7"/>
                                </m:rPr>
                                <a:rPr lang="en-US" i="1" dirty="0"/>
                                <m:t>m</m:t>
                              </m:r>
                              <m:r>
                                <m:rPr>
                                  <m:nor/>
                                </m:rPr>
                                <a:rPr lang="en-US" i="1" baseline="-25000" dirty="0"/>
                                <m:t>11</m:t>
                              </m:r>
                            </m:e>
                            <m:e>
                              <m:r>
                                <m:rPr>
                                  <m:nor/>
                                </m:rPr>
                                <a:rPr lang="en-ID" dirty="0"/>
                                <m:t>⋯</m:t>
                              </m:r>
                            </m:e>
                            <m:e>
                              <m:r>
                                <m:rPr>
                                  <m:nor/>
                                  <m:brk m:alnAt="7"/>
                                </m:rPr>
                                <a:rPr lang="en-US" i="1" dirty="0"/>
                                <m:t>m</m:t>
                              </m:r>
                              <m:r>
                                <m:rPr>
                                  <m:nor/>
                                </m:rPr>
                                <a:rPr lang="en-US" i="1" baseline="-25000" dirty="0"/>
                                <m:t>11</m:t>
                              </m:r>
                            </m:e>
                          </m:mr>
                          <m:mr>
                            <m:e>
                              <m:r>
                                <m:rPr>
                                  <m:nor/>
                                </m:rPr>
                                <a:rPr lang="en-ID" dirty="0"/>
                                <m:t>⋮</m:t>
                              </m:r>
                            </m:e>
                            <m:e>
                              <m:r>
                                <m:rPr>
                                  <m:nor/>
                                </m:rPr>
                                <a:rPr lang="en-ID" dirty="0"/>
                                <m:t>⋮</m:t>
                              </m:r>
                            </m:e>
                            <m:e>
                              <m:r>
                                <m:rPr>
                                  <m:nor/>
                                </m:rPr>
                                <a:rPr lang="en-ID" dirty="0"/>
                                <m:t>⋮</m:t>
                              </m:r>
                            </m:e>
                            <m:e>
                              <m:r>
                                <m:rPr>
                                  <m:nor/>
                                </m:rPr>
                                <a:rPr lang="en-ID" dirty="0"/>
                                <m:t>⋮</m:t>
                              </m:r>
                            </m:e>
                          </m:mr>
                          <m:mr>
                            <m:e>
                              <m:r>
                                <m:rPr>
                                  <m:nor/>
                                  <m:brk m:alnAt="7"/>
                                </m:rPr>
                                <a:rPr lang="en-US" i="1" dirty="0"/>
                                <m:t>m</m:t>
                              </m:r>
                              <m:r>
                                <m:rPr>
                                  <m:nor/>
                                </m:rPr>
                                <a:rPr lang="en-US" i="1" baseline="-25000" dirty="0"/>
                                <m:t>11</m:t>
                              </m:r>
                            </m:e>
                            <m:e>
                              <m:r>
                                <m:rPr>
                                  <m:nor/>
                                  <m:brk m:alnAt="7"/>
                                </m:rPr>
                                <a:rPr lang="en-US" i="1" dirty="0"/>
                                <m:t>m</m:t>
                              </m:r>
                              <m:r>
                                <m:rPr>
                                  <m:nor/>
                                </m:rPr>
                                <a:rPr lang="en-US" i="1" baseline="-25000" dirty="0"/>
                                <m:t>11</m:t>
                              </m:r>
                            </m:e>
                            <m:e>
                              <m:r>
                                <m:rPr>
                                  <m:nor/>
                                </m:rPr>
                                <a:rPr lang="en-ID" dirty="0"/>
                                <m:t>⋯</m:t>
                              </m:r>
                            </m:e>
                            <m:e>
                              <m:r>
                                <m:rPr>
                                  <m:nor/>
                                  <m:brk m:alnAt="7"/>
                                </m:rPr>
                                <a:rPr lang="en-US" i="1" dirty="0"/>
                                <m:t>m</m:t>
                              </m:r>
                              <m:r>
                                <m:rPr>
                                  <m:nor/>
                                </m:rPr>
                                <a:rPr lang="en-US" i="1" baseline="-25000" dirty="0"/>
                                <m:t>11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marL="457189" lvl="1" indent="0">
                  <a:buNone/>
                </a:pPr>
                <a:r>
                  <a:rPr lang="en-US" dirty="0"/>
                  <a:t>yang </a:t>
                </a:r>
                <a:r>
                  <a:rPr lang="en-US" dirty="0" err="1"/>
                  <a:t>dalam</a:t>
                </a:r>
                <a:r>
                  <a:rPr lang="en-US" dirty="0"/>
                  <a:t> </a:t>
                </a:r>
                <a:r>
                  <a:rPr lang="en-US" dirty="0" err="1"/>
                  <a:t>hal</a:t>
                </a:r>
                <a:r>
                  <a:rPr lang="en-US" dirty="0"/>
                  <a:t> </a:t>
                </a:r>
                <a:r>
                  <a:rPr lang="en-US" dirty="0" err="1"/>
                  <a:t>ini</a:t>
                </a:r>
                <a:endParaRPr lang="en-US" dirty="0"/>
              </a:p>
              <a:p>
                <a:pPr marL="7938" lvl="1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b="0" i="1" smtClean="0"/>
                        <m:t>m</m:t>
                      </m:r>
                      <m:r>
                        <m:rPr>
                          <m:nor/>
                        </m:rPr>
                        <a:rPr lang="en-US" b="0" i="1" baseline="-25000" smtClean="0"/>
                        <m:t>ij</m:t>
                      </m:r>
                      <m:r>
                        <m:rPr>
                          <m:nor/>
                        </m:rPr>
                        <a:rPr lang="en-US" i="0" smtClean="0"/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nor/>
                                </m:rPr>
                                <a:rPr lang="en-US" b="0" i="0" smtClean="0"/>
                                <m:t>1</m:t>
                              </m:r>
                              <m:r>
                                <m:rPr>
                                  <m:nor/>
                                </m:rPr>
                                <a:rPr lang="en-US" i="0" smtClean="0"/>
                                <m:t>,  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b="0" i="1" smtClean="0"/>
                                    <m:t>a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b="0" i="1" baseline="-25000" smtClean="0"/>
                                    <m:t>i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b="0" i="0" smtClean="0"/>
                                    <m:t>, 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b="0" i="1" smtClean="0"/>
                                    <m:t>b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b="0" i="1" baseline="-25000" smtClean="0"/>
                                    <m:t>j</m:t>
                                  </m:r>
                                </m:e>
                              </m:d>
                              <m:r>
                                <m:rPr>
                                  <m:nor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ID" dirty="0">
                                  <a:latin typeface="Symbol"/>
                                  <a:cs typeface="Symbol"/>
                                </a:rPr>
                                <m:t>∈</m:t>
                              </m:r>
                              <m:r>
                                <m:rPr>
                                  <m:nor/>
                                </m:rPr>
                                <a:rPr lang="en-US" b="0" i="0" dirty="0" smtClean="0">
                                  <a:latin typeface="Symbol"/>
                                  <a:cs typeface="Symbol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b="0" i="1" dirty="0" smtClean="0">
                                  <a:sym typeface="Symbol" pitchFamily="2" charset="2"/>
                                </a:rPr>
                                <m:t>R</m:t>
                              </m:r>
                            </m:e>
                            <m:e>
                              <m:r>
                                <m:rPr>
                                  <m:nor/>
                                </m:rPr>
                                <a:rPr lang="en-US" b="0" i="0" smtClean="0"/>
                                <m:t>0</m:t>
                              </m:r>
                              <m:r>
                                <m:rPr>
                                  <m:nor/>
                                </m:rPr>
                                <a:rPr lang="en-US" i="0" smtClean="0"/>
                                <m:t>,  </m:t>
                              </m:r>
                              <m:d>
                                <m:d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i="1"/>
                                    <m:t>a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i="1" baseline="-25000"/>
                                    <m:t>i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i="0"/>
                                    <m:t>, 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i="1"/>
                                    <m:t>b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i="1" baseline="-25000"/>
                                    <m:t>j</m:t>
                                  </m:r>
                                </m:e>
                              </m:d>
                              <m:r>
                                <m:rPr>
                                  <m:nor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ID" dirty="0"/>
                                <m:t>∉</m:t>
                              </m:r>
                              <m:r>
                                <m:rPr>
                                  <m:nor/>
                                </m:rPr>
                                <a:rPr lang="en-US" b="0" i="0" dirty="0" smtClean="0"/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b="0" i="1" smtClean="0"/>
                                <m:t>R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B666BD0-BBD5-3844-9FDD-9075D1A25F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2"/>
                <a:stretch>
                  <a:fillRect t="-1744" b="-340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5">
            <a:extLst>
              <a:ext uri="{FF2B5EF4-FFF2-40B4-BE49-F238E27FC236}">
                <a16:creationId xmlns:a16="http://schemas.microsoft.com/office/drawing/2014/main" id="{3A373DEB-FAC2-734A-8C1C-B6D1D4346B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5950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8033E11-9133-EC49-BA95-37A75DAE9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Representasi</a:t>
            </a:r>
            <a:r>
              <a:rPr lang="en-US" b="1" dirty="0"/>
              <a:t> </a:t>
            </a:r>
            <a:r>
              <a:rPr lang="en-US" b="1" dirty="0" err="1"/>
              <a:t>Relasi</a:t>
            </a:r>
            <a:endParaRPr lang="en-US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2E5A7E5E-A707-494F-ABDD-66FE12801BCA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ID" dirty="0"/>
                  <a:t>Contoh 6:</a:t>
                </a:r>
              </a:p>
              <a:p>
                <a:pPr lvl="1"/>
                <a:r>
                  <a:rPr lang="en-ID" dirty="0" err="1"/>
                  <a:t>Relasi</a:t>
                </a:r>
                <a:r>
                  <a:rPr lang="en-ID" dirty="0"/>
                  <a:t> </a:t>
                </a:r>
                <a:r>
                  <a:rPr lang="en-ID" i="1" dirty="0"/>
                  <a:t>R</a:t>
                </a:r>
                <a:r>
                  <a:rPr lang="en-ID" dirty="0"/>
                  <a:t> pada </a:t>
                </a:r>
                <a:r>
                  <a:rPr lang="en-ID" dirty="0" err="1"/>
                  <a:t>Contoh</a:t>
                </a:r>
                <a:r>
                  <a:rPr lang="en-ID" dirty="0"/>
                  <a:t> 3 </a:t>
                </a:r>
                <a:r>
                  <a:rPr lang="en-ID" dirty="0" err="1"/>
                  <a:t>dapat</a:t>
                </a:r>
                <a:r>
                  <a:rPr lang="en-ID" dirty="0"/>
                  <a:t> </a:t>
                </a:r>
                <a:r>
                  <a:rPr lang="en-ID" dirty="0" err="1"/>
                  <a:t>dinyatakan</a:t>
                </a:r>
                <a:r>
                  <a:rPr lang="en-ID" dirty="0"/>
                  <a:t> </a:t>
                </a:r>
                <a:r>
                  <a:rPr lang="en-ID" dirty="0" err="1"/>
                  <a:t>dengan</a:t>
                </a:r>
                <a:r>
                  <a:rPr lang="en-ID" dirty="0"/>
                  <a:t> </a:t>
                </a:r>
                <a:r>
                  <a:rPr lang="en-ID" dirty="0" err="1"/>
                  <a:t>matriks</a:t>
                </a:r>
                <a:r>
                  <a:rPr lang="en-ID" dirty="0"/>
                  <a:t>:</a:t>
                </a:r>
              </a:p>
              <a:p>
                <a:pPr lvl="1"/>
                <a:endParaRPr lang="en-ID" dirty="0"/>
              </a:p>
              <a:p>
                <a:pPr marL="7938" lvl="1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ID" b="0" i="1" dirty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en-US" b="0" i="0" dirty="0" smtClean="0"/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b="0" i="0" dirty="0" smtClean="0"/>
                                  <m:t>1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b="0" i="0" dirty="0" smtClean="0"/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b="0" i="0" dirty="0" smtClean="0"/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en-US" b="0" i="0" dirty="0" smtClean="0"/>
                                  <m:t>1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b="0" i="0" dirty="0" smtClean="0"/>
                                  <m:t>1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b="0" i="0" dirty="0" smtClean="0"/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b="0" i="0" dirty="0" smtClean="0"/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en-US" b="0" i="0" dirty="0" smtClean="0"/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b="0" i="0" dirty="0" smtClean="0"/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b="0" i="0" dirty="0" smtClean="0"/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b="0" i="0" dirty="0" smtClean="0"/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ID" dirty="0"/>
              </a:p>
              <a:p>
                <a:pPr lvl="1"/>
                <a:endParaRPr lang="en-ID" dirty="0"/>
              </a:p>
              <a:p>
                <a:pPr lvl="1"/>
                <a:r>
                  <a:rPr lang="en-ID" dirty="0" err="1"/>
                  <a:t>dengan</a:t>
                </a:r>
                <a:r>
                  <a:rPr lang="en-ID" dirty="0"/>
                  <a:t> </a:t>
                </a:r>
                <a:r>
                  <a:rPr lang="en-ID" i="1" dirty="0"/>
                  <a:t>a</a:t>
                </a:r>
                <a:r>
                  <a:rPr lang="en-ID" i="1" baseline="-25000" dirty="0"/>
                  <a:t>1</a:t>
                </a:r>
                <a:r>
                  <a:rPr lang="en-ID" dirty="0"/>
                  <a:t> = Amir, </a:t>
                </a:r>
                <a:r>
                  <a:rPr lang="en-ID" i="1" dirty="0"/>
                  <a:t>a</a:t>
                </a:r>
                <a:r>
                  <a:rPr lang="en-ID" i="1" baseline="-25000" dirty="0"/>
                  <a:t>2</a:t>
                </a:r>
                <a:r>
                  <a:rPr lang="en-ID" dirty="0"/>
                  <a:t> = Budi, </a:t>
                </a:r>
                <a:r>
                  <a:rPr lang="en-ID" i="1" dirty="0"/>
                  <a:t>a</a:t>
                </a:r>
                <a:r>
                  <a:rPr lang="en-ID" i="1" baseline="-25000" dirty="0"/>
                  <a:t>3</a:t>
                </a:r>
                <a:r>
                  <a:rPr lang="en-ID" dirty="0"/>
                  <a:t> = </a:t>
                </a:r>
                <a:r>
                  <a:rPr lang="en-ID" dirty="0" err="1"/>
                  <a:t>Cecep</a:t>
                </a:r>
                <a:r>
                  <a:rPr lang="en-ID" dirty="0"/>
                  <a:t>, dan </a:t>
                </a:r>
                <a:r>
                  <a:rPr lang="en-ID" i="1" dirty="0"/>
                  <a:t>b</a:t>
                </a:r>
                <a:r>
                  <a:rPr lang="en-ID" i="1" baseline="-25000" dirty="0"/>
                  <a:t>1</a:t>
                </a:r>
                <a:r>
                  <a:rPr lang="en-ID" dirty="0"/>
                  <a:t> = A11.221, </a:t>
                </a:r>
                <a:r>
                  <a:rPr lang="en-ID" i="1" dirty="0"/>
                  <a:t>b</a:t>
                </a:r>
                <a:r>
                  <a:rPr lang="en-ID" i="1" baseline="-25000" dirty="0"/>
                  <a:t>2</a:t>
                </a:r>
                <a:r>
                  <a:rPr lang="en-ID" dirty="0"/>
                  <a:t> = A11.251, </a:t>
                </a:r>
                <a:r>
                  <a:rPr lang="en-ID" i="1" dirty="0"/>
                  <a:t>b</a:t>
                </a:r>
                <a:r>
                  <a:rPr lang="en-ID" i="1" baseline="-25000" dirty="0"/>
                  <a:t>3</a:t>
                </a:r>
                <a:r>
                  <a:rPr lang="en-ID" dirty="0"/>
                  <a:t> = A11.342, dan </a:t>
                </a:r>
                <a:r>
                  <a:rPr lang="en-ID" i="1" dirty="0"/>
                  <a:t>b</a:t>
                </a:r>
                <a:r>
                  <a:rPr lang="en-ID" i="1" baseline="-25000" dirty="0"/>
                  <a:t>4</a:t>
                </a:r>
                <a:r>
                  <a:rPr lang="en-ID" dirty="0"/>
                  <a:t> = A11.323</a:t>
                </a:r>
              </a:p>
            </p:txBody>
          </p:sp>
        </mc:Choice>
        <mc:Fallback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2E5A7E5E-A707-494F-ABDD-66FE12801BC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200" t="-2326" b="-2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95650CA-CB28-6D4A-8B70-A8C2ECB8C5E3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:endParaRPr lang="en-US" dirty="0"/>
              </a:p>
              <a:p>
                <a:pPr lvl="1"/>
                <a:r>
                  <a:rPr lang="en-ID" dirty="0"/>
                  <a:t>Relasi </a:t>
                </a:r>
                <a:r>
                  <a:rPr lang="en-ID" i="1" dirty="0"/>
                  <a:t>R</a:t>
                </a:r>
                <a:r>
                  <a:rPr lang="en-ID" dirty="0"/>
                  <a:t> pada </a:t>
                </a:r>
                <a:r>
                  <a:rPr lang="en-ID" dirty="0" err="1"/>
                  <a:t>Contoh</a:t>
                </a:r>
                <a:r>
                  <a:rPr lang="en-ID" dirty="0"/>
                  <a:t> 4 </a:t>
                </a:r>
                <a:r>
                  <a:rPr lang="en-ID" dirty="0" err="1"/>
                  <a:t>dapat</a:t>
                </a:r>
                <a:r>
                  <a:rPr lang="en-ID" dirty="0"/>
                  <a:t> </a:t>
                </a:r>
                <a:r>
                  <a:rPr lang="en-ID" dirty="0" err="1"/>
                  <a:t>dinyatakan</a:t>
                </a:r>
                <a:r>
                  <a:rPr lang="en-ID" dirty="0"/>
                  <a:t> </a:t>
                </a:r>
                <a:r>
                  <a:rPr lang="en-ID" dirty="0" err="1"/>
                  <a:t>dengan</a:t>
                </a:r>
                <a:r>
                  <a:rPr lang="en-ID" dirty="0"/>
                  <a:t> </a:t>
                </a:r>
                <a:r>
                  <a:rPr lang="en-ID" dirty="0" err="1"/>
                  <a:t>matriks</a:t>
                </a:r>
                <a:r>
                  <a:rPr lang="en-ID" dirty="0"/>
                  <a:t>:</a:t>
                </a:r>
              </a:p>
              <a:p>
                <a:pPr lvl="1"/>
                <a:endParaRPr lang="en-ID" dirty="0"/>
              </a:p>
              <a:p>
                <a:pPr marL="7938" lvl="1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5"/>
                                    <m:mcJc m:val="center"/>
                                  </m:mcPr>
                                </m:mc>
                              </m:mcs>
                              <m:ctrlPr>
                                <a:rPr lang="en-ID" i="1" dirty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en-US" b="0" i="0" dirty="0" smtClean="0"/>
                                  <m:t>1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dirty="0"/>
                                  <m:t>1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b="0" i="0" dirty="0" smtClean="0"/>
                                  <m:t>1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b="0" i="0" dirty="0" smtClean="0"/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b="0" i="0" dirty="0" smtClean="0"/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en-US" b="0" i="0" dirty="0" smtClean="0"/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b="0" i="0" dirty="0" smtClean="0"/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dirty="0"/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b="0" i="0" dirty="0" smtClean="0"/>
                                  <m:t>1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b="0" i="0" dirty="0" smtClean="0"/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en-US" dirty="0"/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b="0" i="0" dirty="0" smtClean="0"/>
                                  <m:t>1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b="0" i="0" dirty="0" smtClean="0"/>
                                  <m:t>1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b="0" i="0" dirty="0" smtClean="0"/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b="0" i="0" dirty="0" smtClean="0"/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ID" dirty="0"/>
              </a:p>
              <a:p>
                <a:pPr lvl="1"/>
                <a:endParaRPr lang="en-ID" dirty="0"/>
              </a:p>
              <a:p>
                <a:pPr lvl="1"/>
                <a:r>
                  <a:rPr lang="en-ID" dirty="0" err="1"/>
                  <a:t>dengan</a:t>
                </a:r>
                <a:r>
                  <a:rPr lang="en-ID" dirty="0"/>
                  <a:t> </a:t>
                </a:r>
                <a:r>
                  <a:rPr lang="en-ID" i="1" dirty="0"/>
                  <a:t>a</a:t>
                </a:r>
                <a:r>
                  <a:rPr lang="en-ID" i="1" baseline="-25000" dirty="0"/>
                  <a:t>1</a:t>
                </a:r>
                <a:r>
                  <a:rPr lang="en-ID" dirty="0"/>
                  <a:t> = 2, </a:t>
                </a:r>
                <a:r>
                  <a:rPr lang="en-ID" i="1" dirty="0"/>
                  <a:t>a</a:t>
                </a:r>
                <a:r>
                  <a:rPr lang="en-ID" i="1" baseline="-25000" dirty="0"/>
                  <a:t>2</a:t>
                </a:r>
                <a:r>
                  <a:rPr lang="en-ID" dirty="0"/>
                  <a:t> = 3, </a:t>
                </a:r>
                <a:r>
                  <a:rPr lang="en-ID" i="1" dirty="0"/>
                  <a:t>a</a:t>
                </a:r>
                <a:r>
                  <a:rPr lang="en-ID" i="1" baseline="-25000" dirty="0"/>
                  <a:t>3</a:t>
                </a:r>
                <a:r>
                  <a:rPr lang="en-ID" dirty="0"/>
                  <a:t> = 4, dan </a:t>
                </a:r>
                <a:r>
                  <a:rPr lang="en-ID" i="1" dirty="0"/>
                  <a:t>b</a:t>
                </a:r>
                <a:r>
                  <a:rPr lang="en-ID" i="1" baseline="-25000" dirty="0"/>
                  <a:t>1</a:t>
                </a:r>
                <a:r>
                  <a:rPr lang="en-ID" dirty="0"/>
                  <a:t> = 2, </a:t>
                </a:r>
                <a:r>
                  <a:rPr lang="en-ID" i="1" dirty="0"/>
                  <a:t>b</a:t>
                </a:r>
                <a:r>
                  <a:rPr lang="en-ID" i="1" baseline="-25000" dirty="0"/>
                  <a:t>2</a:t>
                </a:r>
                <a:r>
                  <a:rPr lang="en-ID" dirty="0"/>
                  <a:t> = 4, </a:t>
                </a:r>
                <a:r>
                  <a:rPr lang="en-ID" i="1" dirty="0"/>
                  <a:t>b</a:t>
                </a:r>
                <a:r>
                  <a:rPr lang="en-ID" i="1" baseline="-25000" dirty="0"/>
                  <a:t>3</a:t>
                </a:r>
                <a:r>
                  <a:rPr lang="en-ID" dirty="0"/>
                  <a:t> = 8, dan </a:t>
                </a:r>
                <a:r>
                  <a:rPr lang="en-ID" i="1" dirty="0"/>
                  <a:t>b</a:t>
                </a:r>
                <a:r>
                  <a:rPr lang="en-ID" i="1" baseline="-25000" dirty="0"/>
                  <a:t>4</a:t>
                </a:r>
                <a:r>
                  <a:rPr lang="en-ID" dirty="0"/>
                  <a:t> = 9, dan </a:t>
                </a:r>
                <a:r>
                  <a:rPr lang="en-ID" i="1" dirty="0"/>
                  <a:t>b</a:t>
                </a:r>
                <a:r>
                  <a:rPr lang="en-ID" i="1" baseline="-25000" dirty="0"/>
                  <a:t>5</a:t>
                </a:r>
                <a:r>
                  <a:rPr lang="en-ID" dirty="0"/>
                  <a:t> = 15.</a:t>
                </a:r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95650CA-CB28-6D4A-8B70-A8C2ECB8C5E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639E1D64-3A0F-2D42-9D24-3DC9F49A447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0204" b="68985"/>
          <a:stretch/>
        </p:blipFill>
        <p:spPr>
          <a:xfrm>
            <a:off x="358345" y="1411524"/>
            <a:ext cx="8687315" cy="34663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16768C0-634A-324E-97C9-EFC8363ACD9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4491" b="44971"/>
          <a:stretch/>
        </p:blipFill>
        <p:spPr>
          <a:xfrm>
            <a:off x="5127538" y="5774657"/>
            <a:ext cx="10629900" cy="469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282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2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8033E11-9133-EC49-BA95-37A75DAE9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Representasi</a:t>
            </a:r>
            <a:r>
              <a:rPr lang="en-US" b="1" dirty="0"/>
              <a:t> </a:t>
            </a:r>
            <a:r>
              <a:rPr lang="en-US" b="1" dirty="0" err="1"/>
              <a:t>Relasi</a:t>
            </a:r>
            <a:endParaRPr lang="en-US" b="1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E5A7E5E-A707-494F-ABDD-66FE12801B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 startAt="4"/>
            </a:pPr>
            <a:r>
              <a:rPr lang="en-US" dirty="0"/>
              <a:t>Graf </a:t>
            </a:r>
            <a:r>
              <a:rPr lang="en-US" dirty="0" err="1"/>
              <a:t>Berarah</a:t>
            </a:r>
            <a:endParaRPr lang="en-US" dirty="0"/>
          </a:p>
          <a:p>
            <a:pPr lvl="0"/>
            <a:r>
              <a:rPr lang="en-US" dirty="0" err="1"/>
              <a:t>Relasi</a:t>
            </a:r>
            <a:r>
              <a:rPr lang="en-US" dirty="0"/>
              <a:t> pada </a:t>
            </a:r>
            <a:r>
              <a:rPr lang="en-US" dirty="0" err="1"/>
              <a:t>sebuah</a:t>
            </a:r>
            <a:r>
              <a:rPr lang="en-US" dirty="0"/>
              <a:t> </a:t>
            </a:r>
            <a:r>
              <a:rPr lang="en-US" dirty="0" err="1"/>
              <a:t>himpunan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direpresentasikan</a:t>
            </a:r>
            <a:r>
              <a:rPr lang="en-US" dirty="0"/>
              <a:t> </a:t>
            </a:r>
            <a:r>
              <a:rPr lang="en-US" dirty="0" err="1"/>
              <a:t>secara</a:t>
            </a:r>
            <a:r>
              <a:rPr lang="en-US" dirty="0"/>
              <a:t> </a:t>
            </a:r>
            <a:r>
              <a:rPr lang="en-US" dirty="0" err="1"/>
              <a:t>grafis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b="1" dirty="0" err="1"/>
              <a:t>graf</a:t>
            </a:r>
            <a:r>
              <a:rPr lang="en-US" b="1" dirty="0"/>
              <a:t> </a:t>
            </a:r>
            <a:r>
              <a:rPr lang="en-US" b="1" dirty="0" err="1"/>
              <a:t>berarah</a:t>
            </a:r>
            <a:r>
              <a:rPr lang="en-US" dirty="0"/>
              <a:t> (</a:t>
            </a:r>
            <a:r>
              <a:rPr lang="en-US" i="1" dirty="0"/>
              <a:t>directed graph</a:t>
            </a:r>
            <a:r>
              <a:rPr lang="en-US" dirty="0"/>
              <a:t>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i="1" dirty="0"/>
              <a:t>digraph</a:t>
            </a:r>
            <a:r>
              <a:rPr lang="en-US" dirty="0"/>
              <a:t>) </a:t>
            </a:r>
            <a:endParaRPr lang="en-ID" dirty="0"/>
          </a:p>
          <a:p>
            <a:pPr lvl="0"/>
            <a:r>
              <a:rPr lang="en-US" dirty="0" err="1"/>
              <a:t>Tiap</a:t>
            </a:r>
            <a:r>
              <a:rPr lang="en-US" dirty="0"/>
              <a:t> </a:t>
            </a:r>
            <a:r>
              <a:rPr lang="en-US" dirty="0" err="1"/>
              <a:t>elemen</a:t>
            </a:r>
            <a:r>
              <a:rPr lang="en-US" dirty="0"/>
              <a:t> </a:t>
            </a:r>
            <a:r>
              <a:rPr lang="en-US" dirty="0" err="1"/>
              <a:t>himpunan</a:t>
            </a:r>
            <a:r>
              <a:rPr lang="en-US" dirty="0"/>
              <a:t> </a:t>
            </a:r>
            <a:r>
              <a:rPr lang="en-US" dirty="0" err="1"/>
              <a:t>dinyatakan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sebuah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(</a:t>
            </a:r>
            <a:r>
              <a:rPr lang="en-US" dirty="0" err="1"/>
              <a:t>disebut</a:t>
            </a:r>
            <a:r>
              <a:rPr lang="en-US" dirty="0"/>
              <a:t> juga </a:t>
            </a:r>
            <a:r>
              <a:rPr lang="en-US" dirty="0" err="1"/>
              <a:t>simpul</a:t>
            </a:r>
            <a:r>
              <a:rPr lang="en-US" dirty="0"/>
              <a:t>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i="1" dirty="0"/>
              <a:t>vertex</a:t>
            </a:r>
            <a:r>
              <a:rPr lang="en-US" dirty="0"/>
              <a:t>), dan </a:t>
            </a:r>
            <a:r>
              <a:rPr lang="en-US" dirty="0" err="1"/>
              <a:t>tiap</a:t>
            </a:r>
            <a:r>
              <a:rPr lang="en-US" dirty="0"/>
              <a:t> </a:t>
            </a:r>
            <a:r>
              <a:rPr lang="en-US" dirty="0" err="1"/>
              <a:t>pasangan</a:t>
            </a:r>
            <a:r>
              <a:rPr lang="en-US" dirty="0"/>
              <a:t> </a:t>
            </a:r>
            <a:r>
              <a:rPr lang="en-US" dirty="0" err="1"/>
              <a:t>terurut</a:t>
            </a:r>
            <a:r>
              <a:rPr lang="en-US" dirty="0"/>
              <a:t> </a:t>
            </a:r>
            <a:r>
              <a:rPr lang="en-US" dirty="0" err="1"/>
              <a:t>dinyatakan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busur</a:t>
            </a:r>
            <a:r>
              <a:rPr lang="en-US" dirty="0"/>
              <a:t> (</a:t>
            </a:r>
            <a:r>
              <a:rPr lang="en-US" i="1" dirty="0"/>
              <a:t>arc</a:t>
            </a:r>
            <a:r>
              <a:rPr lang="en-US" dirty="0"/>
              <a:t>)</a:t>
            </a:r>
            <a:endParaRPr lang="en-ID" dirty="0"/>
          </a:p>
          <a:p>
            <a:r>
              <a:rPr lang="en-US" i="1" dirty="0" err="1"/>
              <a:t>Catatan</a:t>
            </a:r>
            <a:r>
              <a:rPr lang="en-US" dirty="0"/>
              <a:t>: pada </a:t>
            </a:r>
            <a:r>
              <a:rPr lang="en-US" dirty="0" err="1"/>
              <a:t>kuliah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, </a:t>
            </a:r>
            <a:r>
              <a:rPr lang="en-US" dirty="0" err="1"/>
              <a:t>graf</a:t>
            </a:r>
            <a:r>
              <a:rPr lang="en-US" dirty="0"/>
              <a:t> </a:t>
            </a:r>
            <a:r>
              <a:rPr lang="en-US" dirty="0" err="1"/>
              <a:t>berarah</a:t>
            </a:r>
            <a:r>
              <a:rPr lang="en-US" dirty="0"/>
              <a:t>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didefinisikan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merepresentasikan</a:t>
            </a:r>
            <a:r>
              <a:rPr lang="en-US" dirty="0"/>
              <a:t> </a:t>
            </a:r>
            <a:r>
              <a:rPr lang="en-US" dirty="0" err="1"/>
              <a:t>relasi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suatu</a:t>
            </a:r>
            <a:r>
              <a:rPr lang="en-US" dirty="0"/>
              <a:t> </a:t>
            </a:r>
            <a:r>
              <a:rPr lang="en-US" dirty="0" err="1"/>
              <a:t>himpunan</a:t>
            </a:r>
            <a:r>
              <a:rPr lang="en-US" dirty="0"/>
              <a:t> </a:t>
            </a:r>
            <a:r>
              <a:rPr lang="en-US" dirty="0" err="1"/>
              <a:t>ke</a:t>
            </a:r>
            <a:r>
              <a:rPr lang="en-US" dirty="0"/>
              <a:t> </a:t>
            </a:r>
            <a:r>
              <a:rPr lang="en-US" dirty="0" err="1"/>
              <a:t>himpunan</a:t>
            </a:r>
            <a:r>
              <a:rPr lang="en-US" dirty="0"/>
              <a:t> lain</a:t>
            </a:r>
            <a:endParaRPr lang="en-ID" dirty="0"/>
          </a:p>
          <a:p>
            <a:endParaRPr lang="en-ID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6980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8033E11-9133-EC49-BA95-37A75DAE9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Representasi</a:t>
            </a:r>
            <a:r>
              <a:rPr lang="en-US" b="1" dirty="0"/>
              <a:t> </a:t>
            </a:r>
            <a:r>
              <a:rPr lang="en-US" b="1" dirty="0" err="1"/>
              <a:t>Relasi</a:t>
            </a:r>
            <a:endParaRPr lang="en-US" b="1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E5A7E5E-A707-494F-ABDD-66FE12801B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 startAt="4"/>
            </a:pPr>
            <a:r>
              <a:rPr lang="en-US" dirty="0"/>
              <a:t>Graf </a:t>
            </a:r>
            <a:r>
              <a:rPr lang="en-US" dirty="0" err="1"/>
              <a:t>Berarah</a:t>
            </a:r>
            <a:endParaRPr lang="en-US" dirty="0"/>
          </a:p>
          <a:p>
            <a:pPr lvl="0"/>
            <a:r>
              <a:rPr lang="en-US" dirty="0"/>
              <a:t>Jika (</a:t>
            </a:r>
            <a:r>
              <a:rPr lang="en-US" i="1" dirty="0"/>
              <a:t>a</a:t>
            </a:r>
            <a:r>
              <a:rPr lang="en-US" dirty="0"/>
              <a:t>, </a:t>
            </a:r>
            <a:r>
              <a:rPr lang="en-US" i="1" dirty="0"/>
              <a:t>b</a:t>
            </a:r>
            <a:r>
              <a:rPr lang="en-US" dirty="0"/>
              <a:t>) </a:t>
            </a:r>
            <a:r>
              <a:rPr lang="en-ID" dirty="0">
                <a:latin typeface="Symbol"/>
                <a:cs typeface="Symbol"/>
              </a:rPr>
              <a:t>∈</a:t>
            </a:r>
            <a:r>
              <a:rPr lang="en-US" dirty="0"/>
              <a:t> </a:t>
            </a:r>
            <a:r>
              <a:rPr lang="en-US" i="1" dirty="0"/>
              <a:t>R</a:t>
            </a:r>
            <a:r>
              <a:rPr lang="en-US" dirty="0"/>
              <a:t>, </a:t>
            </a:r>
            <a:r>
              <a:rPr lang="en-US" dirty="0" err="1"/>
              <a:t>maka</a:t>
            </a:r>
            <a:r>
              <a:rPr lang="en-US" dirty="0"/>
              <a:t> </a:t>
            </a:r>
            <a:r>
              <a:rPr lang="en-US" dirty="0" err="1"/>
              <a:t>sebuah</a:t>
            </a:r>
            <a:r>
              <a:rPr lang="en-US" dirty="0"/>
              <a:t> </a:t>
            </a:r>
            <a:r>
              <a:rPr lang="en-US" dirty="0" err="1"/>
              <a:t>busur</a:t>
            </a:r>
            <a:r>
              <a:rPr lang="en-US" dirty="0"/>
              <a:t> </a:t>
            </a:r>
            <a:r>
              <a:rPr lang="en-US" dirty="0" err="1"/>
              <a:t>dibuat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simpul</a:t>
            </a:r>
            <a:r>
              <a:rPr lang="en-US" dirty="0"/>
              <a:t> </a:t>
            </a:r>
            <a:r>
              <a:rPr lang="en-US" i="1" dirty="0"/>
              <a:t>a</a:t>
            </a:r>
            <a:r>
              <a:rPr lang="en-US" dirty="0"/>
              <a:t> </a:t>
            </a:r>
            <a:r>
              <a:rPr lang="en-US" dirty="0" err="1"/>
              <a:t>ke</a:t>
            </a:r>
            <a:r>
              <a:rPr lang="en-US" dirty="0"/>
              <a:t> </a:t>
            </a:r>
            <a:r>
              <a:rPr lang="en-US" dirty="0" err="1"/>
              <a:t>simpul</a:t>
            </a:r>
            <a:r>
              <a:rPr lang="en-US" dirty="0"/>
              <a:t> </a:t>
            </a:r>
            <a:r>
              <a:rPr lang="en-US" i="1" dirty="0"/>
              <a:t>b</a:t>
            </a:r>
            <a:r>
              <a:rPr lang="en-US" dirty="0"/>
              <a:t>. </a:t>
            </a:r>
            <a:r>
              <a:rPr lang="en-US" dirty="0" err="1"/>
              <a:t>Simpul</a:t>
            </a:r>
            <a:r>
              <a:rPr lang="en-US" dirty="0"/>
              <a:t> </a:t>
            </a:r>
            <a:r>
              <a:rPr lang="en-US" i="1" dirty="0"/>
              <a:t>a</a:t>
            </a:r>
            <a:r>
              <a:rPr lang="en-US" dirty="0"/>
              <a:t> </a:t>
            </a:r>
            <a:r>
              <a:rPr lang="en-US" dirty="0" err="1"/>
              <a:t>disebut</a:t>
            </a:r>
            <a:r>
              <a:rPr lang="en-US" dirty="0"/>
              <a:t> </a:t>
            </a:r>
            <a:r>
              <a:rPr lang="en-US" b="1" dirty="0" err="1"/>
              <a:t>simpul</a:t>
            </a:r>
            <a:r>
              <a:rPr lang="en-US" b="1" dirty="0"/>
              <a:t> </a:t>
            </a:r>
            <a:r>
              <a:rPr lang="en-US" b="1" dirty="0" err="1"/>
              <a:t>asal</a:t>
            </a:r>
            <a:r>
              <a:rPr lang="en-US" dirty="0"/>
              <a:t> (</a:t>
            </a:r>
            <a:r>
              <a:rPr lang="en-US" i="1" dirty="0"/>
              <a:t>initial vertex</a:t>
            </a:r>
            <a:r>
              <a:rPr lang="en-US" dirty="0"/>
              <a:t>) dan </a:t>
            </a:r>
            <a:r>
              <a:rPr lang="en-US" dirty="0" err="1"/>
              <a:t>simpul</a:t>
            </a:r>
            <a:r>
              <a:rPr lang="en-US" dirty="0"/>
              <a:t> </a:t>
            </a:r>
            <a:r>
              <a:rPr lang="en-US" i="1" dirty="0"/>
              <a:t>b</a:t>
            </a:r>
            <a:r>
              <a:rPr lang="en-US" dirty="0"/>
              <a:t> </a:t>
            </a:r>
            <a:r>
              <a:rPr lang="en-US" dirty="0" err="1"/>
              <a:t>disebut</a:t>
            </a:r>
            <a:r>
              <a:rPr lang="en-US" dirty="0"/>
              <a:t> </a:t>
            </a:r>
            <a:r>
              <a:rPr lang="en-US" b="1" dirty="0" err="1"/>
              <a:t>simpul</a:t>
            </a:r>
            <a:r>
              <a:rPr lang="en-US" b="1" dirty="0"/>
              <a:t> </a:t>
            </a:r>
            <a:r>
              <a:rPr lang="en-US" b="1" dirty="0" err="1"/>
              <a:t>tujuan</a:t>
            </a:r>
            <a:r>
              <a:rPr lang="en-US" dirty="0"/>
              <a:t> (</a:t>
            </a:r>
            <a:r>
              <a:rPr lang="en-US" i="1" dirty="0"/>
              <a:t>terminal vertex</a:t>
            </a:r>
            <a:r>
              <a:rPr lang="en-US" dirty="0"/>
              <a:t>)  </a:t>
            </a:r>
            <a:endParaRPr lang="en-ID" dirty="0"/>
          </a:p>
          <a:p>
            <a:r>
              <a:rPr lang="en-US" dirty="0" err="1"/>
              <a:t>Pasangan</a:t>
            </a:r>
            <a:r>
              <a:rPr lang="en-US" dirty="0"/>
              <a:t> </a:t>
            </a:r>
            <a:r>
              <a:rPr lang="en-US" dirty="0" err="1"/>
              <a:t>terurut</a:t>
            </a:r>
            <a:r>
              <a:rPr lang="en-US" dirty="0"/>
              <a:t> (</a:t>
            </a:r>
            <a:r>
              <a:rPr lang="en-US" i="1" dirty="0"/>
              <a:t>a</a:t>
            </a:r>
            <a:r>
              <a:rPr lang="en-US" dirty="0"/>
              <a:t>, </a:t>
            </a:r>
            <a:r>
              <a:rPr lang="en-US" i="1" dirty="0"/>
              <a:t>a</a:t>
            </a:r>
            <a:r>
              <a:rPr lang="en-US" dirty="0"/>
              <a:t>) </a:t>
            </a:r>
            <a:r>
              <a:rPr lang="en-US" dirty="0" err="1"/>
              <a:t>dinyatakan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busur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simpul</a:t>
            </a:r>
            <a:r>
              <a:rPr lang="en-US" dirty="0"/>
              <a:t> </a:t>
            </a:r>
            <a:r>
              <a:rPr lang="en-US" i="1" dirty="0"/>
              <a:t>a</a:t>
            </a:r>
            <a:r>
              <a:rPr lang="en-US" dirty="0"/>
              <a:t> </a:t>
            </a:r>
            <a:r>
              <a:rPr lang="en-US" dirty="0" err="1"/>
              <a:t>ke</a:t>
            </a:r>
            <a:r>
              <a:rPr lang="en-US" dirty="0"/>
              <a:t> </a:t>
            </a:r>
            <a:r>
              <a:rPr lang="en-US" dirty="0" err="1"/>
              <a:t>simpul</a:t>
            </a:r>
            <a:r>
              <a:rPr lang="en-US" dirty="0"/>
              <a:t> </a:t>
            </a:r>
            <a:r>
              <a:rPr lang="en-US" i="1" dirty="0"/>
              <a:t>a</a:t>
            </a:r>
            <a:r>
              <a:rPr lang="en-US" dirty="0"/>
              <a:t> </a:t>
            </a:r>
            <a:r>
              <a:rPr lang="en-US" dirty="0" err="1"/>
              <a:t>sendiri</a:t>
            </a:r>
            <a:r>
              <a:rPr lang="en-US" dirty="0"/>
              <a:t>. </a:t>
            </a:r>
            <a:r>
              <a:rPr lang="en-US" dirty="0" err="1"/>
              <a:t>Busur</a:t>
            </a:r>
            <a:r>
              <a:rPr lang="en-US" dirty="0"/>
              <a:t> </a:t>
            </a:r>
            <a:r>
              <a:rPr lang="en-US" dirty="0" err="1"/>
              <a:t>semacam</a:t>
            </a:r>
            <a:r>
              <a:rPr lang="en-US" dirty="0"/>
              <a:t> </a:t>
            </a:r>
            <a:r>
              <a:rPr lang="en-US" dirty="0" err="1"/>
              <a:t>itu</a:t>
            </a:r>
            <a:r>
              <a:rPr lang="en-US" dirty="0"/>
              <a:t> </a:t>
            </a:r>
            <a:r>
              <a:rPr lang="en-US" dirty="0" err="1"/>
              <a:t>disebut</a:t>
            </a:r>
            <a:r>
              <a:rPr lang="en-US" dirty="0"/>
              <a:t> </a:t>
            </a:r>
            <a:r>
              <a:rPr lang="en-US" b="1" dirty="0" err="1"/>
              <a:t>gelang</a:t>
            </a:r>
            <a:r>
              <a:rPr lang="en-US" dirty="0"/>
              <a:t>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b="1" dirty="0" err="1"/>
              <a:t>kalang</a:t>
            </a:r>
            <a:r>
              <a:rPr lang="en-US" dirty="0"/>
              <a:t> (</a:t>
            </a:r>
            <a:r>
              <a:rPr lang="en-US" i="1" dirty="0"/>
              <a:t>loop</a:t>
            </a:r>
            <a:r>
              <a:rPr lang="en-US" dirty="0"/>
              <a:t>)</a:t>
            </a:r>
            <a:endParaRPr lang="en-ID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30895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8033E11-9133-EC49-BA95-37A75DAE9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Representasi</a:t>
            </a:r>
            <a:r>
              <a:rPr lang="en-US" b="1" dirty="0"/>
              <a:t> </a:t>
            </a:r>
            <a:r>
              <a:rPr lang="en-US" b="1" dirty="0" err="1"/>
              <a:t>Relasi</a:t>
            </a:r>
            <a:endParaRPr lang="en-US" b="1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E5A7E5E-A707-494F-ABDD-66FE12801B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 err="1"/>
              <a:t>Contoh</a:t>
            </a:r>
            <a:r>
              <a:rPr lang="en-US" dirty="0"/>
              <a:t> 7:</a:t>
            </a:r>
          </a:p>
          <a:p>
            <a:pPr lvl="1"/>
            <a:r>
              <a:rPr lang="en-ID" dirty="0" err="1"/>
              <a:t>Misalkan</a:t>
            </a:r>
            <a:r>
              <a:rPr lang="en-ID" dirty="0"/>
              <a:t> </a:t>
            </a:r>
            <a:r>
              <a:rPr lang="en-ID" i="1" dirty="0"/>
              <a:t>R</a:t>
            </a:r>
            <a:r>
              <a:rPr lang="en-ID" dirty="0"/>
              <a:t> = {(</a:t>
            </a:r>
            <a:r>
              <a:rPr lang="en-ID" i="1" dirty="0"/>
              <a:t>a</a:t>
            </a:r>
            <a:r>
              <a:rPr lang="en-ID" dirty="0"/>
              <a:t>, </a:t>
            </a:r>
            <a:r>
              <a:rPr lang="en-ID" i="1" dirty="0"/>
              <a:t>a</a:t>
            </a:r>
            <a:r>
              <a:rPr lang="en-ID" dirty="0"/>
              <a:t>), (</a:t>
            </a:r>
            <a:r>
              <a:rPr lang="en-ID" i="1" dirty="0"/>
              <a:t>a</a:t>
            </a:r>
            <a:r>
              <a:rPr lang="en-ID" dirty="0"/>
              <a:t>, </a:t>
            </a:r>
            <a:r>
              <a:rPr lang="en-ID" i="1" dirty="0"/>
              <a:t>b</a:t>
            </a:r>
            <a:r>
              <a:rPr lang="en-ID" dirty="0"/>
              <a:t>), (</a:t>
            </a:r>
            <a:r>
              <a:rPr lang="en-ID" i="1" dirty="0"/>
              <a:t>b</a:t>
            </a:r>
            <a:r>
              <a:rPr lang="en-ID" dirty="0"/>
              <a:t>, </a:t>
            </a:r>
            <a:r>
              <a:rPr lang="en-ID" i="1" dirty="0"/>
              <a:t>a</a:t>
            </a:r>
            <a:r>
              <a:rPr lang="en-ID" dirty="0"/>
              <a:t>), (</a:t>
            </a:r>
            <a:r>
              <a:rPr lang="en-ID" i="1" dirty="0"/>
              <a:t>b</a:t>
            </a:r>
            <a:r>
              <a:rPr lang="en-ID" dirty="0"/>
              <a:t>, </a:t>
            </a:r>
            <a:r>
              <a:rPr lang="en-ID" i="1" dirty="0"/>
              <a:t>c</a:t>
            </a:r>
            <a:r>
              <a:rPr lang="en-ID" dirty="0"/>
              <a:t>), (</a:t>
            </a:r>
            <a:r>
              <a:rPr lang="en-ID" i="1" dirty="0"/>
              <a:t>b</a:t>
            </a:r>
            <a:r>
              <a:rPr lang="en-ID" dirty="0"/>
              <a:t>, </a:t>
            </a:r>
            <a:r>
              <a:rPr lang="en-ID" i="1" dirty="0"/>
              <a:t>d</a:t>
            </a:r>
            <a:r>
              <a:rPr lang="en-ID" dirty="0"/>
              <a:t>), (</a:t>
            </a:r>
            <a:r>
              <a:rPr lang="en-ID" i="1" dirty="0"/>
              <a:t>c</a:t>
            </a:r>
            <a:r>
              <a:rPr lang="en-ID" dirty="0"/>
              <a:t>, </a:t>
            </a:r>
            <a:r>
              <a:rPr lang="en-ID" i="1" dirty="0"/>
              <a:t>a</a:t>
            </a:r>
            <a:r>
              <a:rPr lang="en-ID" dirty="0"/>
              <a:t>),  (</a:t>
            </a:r>
            <a:r>
              <a:rPr lang="en-ID" i="1" dirty="0"/>
              <a:t>c</a:t>
            </a:r>
            <a:r>
              <a:rPr lang="en-ID" dirty="0"/>
              <a:t>, </a:t>
            </a:r>
            <a:r>
              <a:rPr lang="en-ID" i="1" dirty="0"/>
              <a:t>d</a:t>
            </a:r>
            <a:r>
              <a:rPr lang="en-ID" dirty="0"/>
              <a:t>), (</a:t>
            </a:r>
            <a:r>
              <a:rPr lang="en-ID" i="1" dirty="0"/>
              <a:t>d</a:t>
            </a:r>
            <a:r>
              <a:rPr lang="en-ID" dirty="0"/>
              <a:t>, </a:t>
            </a:r>
            <a:r>
              <a:rPr lang="en-ID" i="1" dirty="0"/>
              <a:t>b</a:t>
            </a:r>
            <a:r>
              <a:rPr lang="en-ID" dirty="0"/>
              <a:t>)} </a:t>
            </a:r>
            <a:r>
              <a:rPr lang="en-ID" dirty="0" err="1"/>
              <a:t>adalah</a:t>
            </a:r>
            <a:r>
              <a:rPr lang="en-ID" dirty="0"/>
              <a:t> </a:t>
            </a:r>
            <a:r>
              <a:rPr lang="en-ID" dirty="0" err="1"/>
              <a:t>relasi</a:t>
            </a:r>
            <a:r>
              <a:rPr lang="en-ID" dirty="0"/>
              <a:t> pada </a:t>
            </a:r>
            <a:r>
              <a:rPr lang="en-ID" dirty="0" err="1"/>
              <a:t>himpunan</a:t>
            </a:r>
            <a:r>
              <a:rPr lang="en-ID" dirty="0"/>
              <a:t> {</a:t>
            </a:r>
            <a:r>
              <a:rPr lang="en-ID" i="1" dirty="0"/>
              <a:t>a</a:t>
            </a:r>
            <a:r>
              <a:rPr lang="en-ID" dirty="0"/>
              <a:t>, </a:t>
            </a:r>
            <a:r>
              <a:rPr lang="en-ID" i="1" dirty="0"/>
              <a:t>b</a:t>
            </a:r>
            <a:r>
              <a:rPr lang="en-ID" dirty="0"/>
              <a:t>, </a:t>
            </a:r>
            <a:r>
              <a:rPr lang="en-ID" i="1" dirty="0"/>
              <a:t>c</a:t>
            </a:r>
            <a:r>
              <a:rPr lang="en-ID" dirty="0"/>
              <a:t>, </a:t>
            </a:r>
            <a:r>
              <a:rPr lang="en-ID" i="1" dirty="0"/>
              <a:t>d</a:t>
            </a:r>
            <a:r>
              <a:rPr lang="en-ID" dirty="0"/>
              <a:t>}.</a:t>
            </a:r>
          </a:p>
          <a:p>
            <a:pPr lvl="1"/>
            <a:r>
              <a:rPr lang="en-ID" i="1" dirty="0"/>
              <a:t>R</a:t>
            </a:r>
            <a:r>
              <a:rPr lang="en-ID" dirty="0"/>
              <a:t> </a:t>
            </a:r>
            <a:r>
              <a:rPr lang="en-ID" dirty="0" err="1"/>
              <a:t>direpresentasikan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graf</a:t>
            </a:r>
            <a:r>
              <a:rPr lang="en-ID" dirty="0"/>
              <a:t> </a:t>
            </a:r>
            <a:r>
              <a:rPr lang="en-ID" dirty="0" err="1"/>
              <a:t>berarah</a:t>
            </a:r>
            <a:r>
              <a:rPr lang="en-ID" dirty="0"/>
              <a:t> </a:t>
            </a:r>
            <a:r>
              <a:rPr lang="en-ID" dirty="0" err="1"/>
              <a:t>sebagai</a:t>
            </a:r>
            <a:r>
              <a:rPr lang="en-ID" dirty="0"/>
              <a:t> </a:t>
            </a:r>
            <a:r>
              <a:rPr lang="en-ID" dirty="0" err="1"/>
              <a:t>berikut</a:t>
            </a:r>
            <a:r>
              <a:rPr lang="en-ID" dirty="0"/>
              <a:t>:</a:t>
            </a:r>
          </a:p>
          <a:p>
            <a:endParaRPr lang="en-ID" dirty="0"/>
          </a:p>
          <a:p>
            <a:endParaRPr lang="en-US" dirty="0"/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301E924F-E8EA-B946-A89E-D3B8FBF9F180}"/>
              </a:ext>
            </a:extLst>
          </p:cNvPr>
          <p:cNvGrpSpPr/>
          <p:nvPr/>
        </p:nvGrpSpPr>
        <p:grpSpPr>
          <a:xfrm>
            <a:off x="4579854" y="3166536"/>
            <a:ext cx="3032292" cy="2200802"/>
            <a:chOff x="2982687" y="3073903"/>
            <a:chExt cx="3032292" cy="2200802"/>
          </a:xfrm>
        </p:grpSpPr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BA7C9C8A-E79F-3B41-8473-A67B94B06BFE}"/>
                </a:ext>
              </a:extLst>
            </p:cNvPr>
            <p:cNvCxnSpPr>
              <a:cxnSpLocks/>
              <a:stCxn id="86" idx="6"/>
            </p:cNvCxnSpPr>
            <p:nvPr/>
          </p:nvCxnSpPr>
          <p:spPr>
            <a:xfrm flipV="1">
              <a:off x="3360541" y="5071534"/>
              <a:ext cx="1964992" cy="742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C90DDBDE-BAE8-9D4C-AE93-5AA6F04574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27400" y="3987800"/>
              <a:ext cx="0" cy="109220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Arc 74">
              <a:extLst>
                <a:ext uri="{FF2B5EF4-FFF2-40B4-BE49-F238E27FC236}">
                  <a16:creationId xmlns:a16="http://schemas.microsoft.com/office/drawing/2014/main" id="{C91DECCB-569E-2B42-8946-E7B3542A49C3}"/>
                </a:ext>
              </a:extLst>
            </p:cNvPr>
            <p:cNvSpPr/>
            <p:nvPr/>
          </p:nvSpPr>
          <p:spPr>
            <a:xfrm rot="10184669">
              <a:off x="3090335" y="3599141"/>
              <a:ext cx="404811" cy="404811"/>
            </a:xfrm>
            <a:prstGeom prst="arc">
              <a:avLst>
                <a:gd name="adj1" fmla="val 16200000"/>
                <a:gd name="adj2" fmla="val 15642455"/>
              </a:avLst>
            </a:prstGeom>
            <a:ln w="158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4D72F1AC-988A-2345-9221-022269DFEF72}"/>
                </a:ext>
              </a:extLst>
            </p:cNvPr>
            <p:cNvSpPr txBox="1"/>
            <p:nvPr/>
          </p:nvSpPr>
          <p:spPr>
            <a:xfrm>
              <a:off x="2982688" y="3966104"/>
              <a:ext cx="4193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a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EB9B9789-0DB7-7849-ADEF-462D08D368A5}"/>
                </a:ext>
              </a:extLst>
            </p:cNvPr>
            <p:cNvSpPr txBox="1"/>
            <p:nvPr/>
          </p:nvSpPr>
          <p:spPr>
            <a:xfrm>
              <a:off x="2982687" y="4905373"/>
              <a:ext cx="4193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c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A652F605-90A8-E742-AD58-B9EC4DA04530}"/>
                </a:ext>
              </a:extLst>
            </p:cNvPr>
            <p:cNvSpPr txBox="1"/>
            <p:nvPr/>
          </p:nvSpPr>
          <p:spPr>
            <a:xfrm>
              <a:off x="5242869" y="4886867"/>
              <a:ext cx="4193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d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D6695D2C-0754-9141-82C7-B02316A0DEDB}"/>
                </a:ext>
              </a:extLst>
            </p:cNvPr>
            <p:cNvSpPr txBox="1"/>
            <p:nvPr/>
          </p:nvSpPr>
          <p:spPr>
            <a:xfrm>
              <a:off x="5240108" y="3966103"/>
              <a:ext cx="4193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</a:t>
              </a:r>
            </a:p>
          </p:txBody>
        </p: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B15E12FA-AFE7-AA48-AAFC-75E8ED11A149}"/>
                </a:ext>
              </a:extLst>
            </p:cNvPr>
            <p:cNvCxnSpPr>
              <a:cxnSpLocks/>
              <a:stCxn id="94" idx="3"/>
            </p:cNvCxnSpPr>
            <p:nvPr/>
          </p:nvCxnSpPr>
          <p:spPr>
            <a:xfrm flipH="1">
              <a:off x="3337132" y="3992860"/>
              <a:ext cx="1940496" cy="1064989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Arc 83">
              <a:extLst>
                <a:ext uri="{FF2B5EF4-FFF2-40B4-BE49-F238E27FC236}">
                  <a16:creationId xmlns:a16="http://schemas.microsoft.com/office/drawing/2014/main" id="{B1A763BC-BF15-F046-B202-80369D1FAC62}"/>
                </a:ext>
              </a:extLst>
            </p:cNvPr>
            <p:cNvSpPr/>
            <p:nvPr/>
          </p:nvSpPr>
          <p:spPr>
            <a:xfrm rot="16200000" flipH="1">
              <a:off x="4500657" y="3944154"/>
              <a:ext cx="1205680" cy="1133497"/>
            </a:xfrm>
            <a:prstGeom prst="arc">
              <a:avLst>
                <a:gd name="adj1" fmla="val 1224490"/>
                <a:gd name="adj2" fmla="val 9724855"/>
              </a:avLst>
            </a:prstGeom>
            <a:ln w="158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3C703C88-3899-464A-9320-3ABAEEBAD0E5}"/>
                </a:ext>
              </a:extLst>
            </p:cNvPr>
            <p:cNvSpPr/>
            <p:nvPr/>
          </p:nvSpPr>
          <p:spPr>
            <a:xfrm>
              <a:off x="3293533" y="3951651"/>
              <a:ext cx="69578" cy="6957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A7EB2745-2470-5A40-B97B-46F08A2BE8C6}"/>
                </a:ext>
              </a:extLst>
            </p:cNvPr>
            <p:cNvSpPr/>
            <p:nvPr/>
          </p:nvSpPr>
          <p:spPr>
            <a:xfrm>
              <a:off x="3290963" y="5044165"/>
              <a:ext cx="69578" cy="6957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07F4B305-371D-A441-9138-1A583866D3BD}"/>
                </a:ext>
              </a:extLst>
            </p:cNvPr>
            <p:cNvSpPr/>
            <p:nvPr/>
          </p:nvSpPr>
          <p:spPr>
            <a:xfrm>
              <a:off x="5267439" y="3933471"/>
              <a:ext cx="69578" cy="6957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1A4EF57A-9AD0-C64B-990E-CD77E8BFFDC1}"/>
                </a:ext>
              </a:extLst>
            </p:cNvPr>
            <p:cNvSpPr/>
            <p:nvPr/>
          </p:nvSpPr>
          <p:spPr>
            <a:xfrm>
              <a:off x="5275179" y="5035963"/>
              <a:ext cx="69578" cy="6957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Arc 97">
              <a:extLst>
                <a:ext uri="{FF2B5EF4-FFF2-40B4-BE49-F238E27FC236}">
                  <a16:creationId xmlns:a16="http://schemas.microsoft.com/office/drawing/2014/main" id="{14790344-3F73-5446-9BDD-642DF9DA014E}"/>
                </a:ext>
              </a:extLst>
            </p:cNvPr>
            <p:cNvSpPr/>
            <p:nvPr/>
          </p:nvSpPr>
          <p:spPr>
            <a:xfrm rot="16200000" flipV="1">
              <a:off x="4923782" y="3980337"/>
              <a:ext cx="1112466" cy="1069928"/>
            </a:xfrm>
            <a:prstGeom prst="arc">
              <a:avLst>
                <a:gd name="adj1" fmla="val 1224490"/>
                <a:gd name="adj2" fmla="val 9724855"/>
              </a:avLst>
            </a:prstGeom>
            <a:ln w="158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Arc 98">
              <a:extLst>
                <a:ext uri="{FF2B5EF4-FFF2-40B4-BE49-F238E27FC236}">
                  <a16:creationId xmlns:a16="http://schemas.microsoft.com/office/drawing/2014/main" id="{6AFE153B-C5FA-D84D-B554-18739179557D}"/>
                </a:ext>
              </a:extLst>
            </p:cNvPr>
            <p:cNvSpPr/>
            <p:nvPr/>
          </p:nvSpPr>
          <p:spPr>
            <a:xfrm rot="10800000" flipH="1">
              <a:off x="3121854" y="3751419"/>
              <a:ext cx="2442365" cy="1133497"/>
            </a:xfrm>
            <a:prstGeom prst="arc">
              <a:avLst>
                <a:gd name="adj1" fmla="val 1224490"/>
                <a:gd name="adj2" fmla="val 9724855"/>
              </a:avLst>
            </a:prstGeom>
            <a:ln w="158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Arc 99">
              <a:extLst>
                <a:ext uri="{FF2B5EF4-FFF2-40B4-BE49-F238E27FC236}">
                  <a16:creationId xmlns:a16="http://schemas.microsoft.com/office/drawing/2014/main" id="{60C82352-EBB6-0E4C-9C2F-8ED5C76C7FF0}"/>
                </a:ext>
              </a:extLst>
            </p:cNvPr>
            <p:cNvSpPr/>
            <p:nvPr/>
          </p:nvSpPr>
          <p:spPr>
            <a:xfrm rot="10800000" flipV="1">
              <a:off x="3086197" y="3073903"/>
              <a:ext cx="2442365" cy="1133497"/>
            </a:xfrm>
            <a:prstGeom prst="arc">
              <a:avLst>
                <a:gd name="adj1" fmla="val 1224490"/>
                <a:gd name="adj2" fmla="val 9724855"/>
              </a:avLst>
            </a:prstGeom>
            <a:ln w="158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788048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8033E11-9133-EC49-BA95-37A75DAE9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Sifat-</a:t>
            </a:r>
            <a:r>
              <a:rPr lang="en-US" b="1" dirty="0" err="1"/>
              <a:t>sifat</a:t>
            </a:r>
            <a:r>
              <a:rPr lang="en-US" b="1" dirty="0"/>
              <a:t> </a:t>
            </a:r>
            <a:r>
              <a:rPr lang="en-US" b="1" dirty="0" err="1"/>
              <a:t>Relasi</a:t>
            </a:r>
            <a:r>
              <a:rPr lang="en-US" b="1" dirty="0"/>
              <a:t> Biner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E5A7E5E-A707-494F-ABDD-66FE12801B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ID" b="1" dirty="0" err="1"/>
              <a:t>Refleksif</a:t>
            </a:r>
            <a:r>
              <a:rPr lang="en-ID" b="1" dirty="0"/>
              <a:t> (</a:t>
            </a:r>
            <a:r>
              <a:rPr lang="en-ID" b="1" i="1" dirty="0"/>
              <a:t>reflexive</a:t>
            </a:r>
            <a:r>
              <a:rPr lang="en-ID" b="1" dirty="0"/>
              <a:t>)</a:t>
            </a:r>
          </a:p>
          <a:p>
            <a:pPr lvl="0"/>
            <a:r>
              <a:rPr lang="pt-BR" dirty="0" err="1"/>
              <a:t>Relasi</a:t>
            </a:r>
            <a:r>
              <a:rPr lang="pt-BR" dirty="0"/>
              <a:t> </a:t>
            </a:r>
            <a:r>
              <a:rPr lang="pt-BR" i="1" dirty="0" err="1"/>
              <a:t>R</a:t>
            </a:r>
            <a:r>
              <a:rPr lang="pt-BR" dirty="0"/>
              <a:t> </a:t>
            </a:r>
            <a:r>
              <a:rPr lang="pt-BR" dirty="0" err="1"/>
              <a:t>pada</a:t>
            </a:r>
            <a:r>
              <a:rPr lang="pt-BR" dirty="0"/>
              <a:t> </a:t>
            </a:r>
            <a:r>
              <a:rPr lang="pt-BR" dirty="0" err="1"/>
              <a:t>himpunan</a:t>
            </a:r>
            <a:r>
              <a:rPr lang="pt-BR" dirty="0"/>
              <a:t> </a:t>
            </a:r>
            <a:r>
              <a:rPr lang="pt-BR" i="1" dirty="0"/>
              <a:t>A</a:t>
            </a:r>
            <a:r>
              <a:rPr lang="pt-BR" dirty="0"/>
              <a:t> </a:t>
            </a:r>
            <a:r>
              <a:rPr lang="pt-BR" dirty="0" err="1"/>
              <a:t>disebut</a:t>
            </a:r>
            <a:r>
              <a:rPr lang="pt-BR" dirty="0"/>
              <a:t> </a:t>
            </a:r>
            <a:r>
              <a:rPr lang="pt-BR" b="1" dirty="0" err="1"/>
              <a:t>refleksif</a:t>
            </a:r>
            <a:r>
              <a:rPr lang="pt-BR" dirty="0"/>
              <a:t> </a:t>
            </a:r>
            <a:r>
              <a:rPr lang="pt-BR" dirty="0" err="1"/>
              <a:t>jika</a:t>
            </a:r>
            <a:r>
              <a:rPr lang="pt-BR" dirty="0"/>
              <a:t> (</a:t>
            </a:r>
            <a:r>
              <a:rPr lang="pt-BR" i="1" dirty="0"/>
              <a:t>a</a:t>
            </a:r>
            <a:r>
              <a:rPr lang="pt-BR" dirty="0"/>
              <a:t>, </a:t>
            </a:r>
            <a:r>
              <a:rPr lang="pt-BR" i="1" dirty="0"/>
              <a:t>a</a:t>
            </a:r>
            <a:r>
              <a:rPr lang="pt-BR" dirty="0"/>
              <a:t>) </a:t>
            </a:r>
            <a:r>
              <a:rPr lang="en-ID" dirty="0">
                <a:latin typeface="Symbol"/>
                <a:cs typeface="Symbol"/>
              </a:rPr>
              <a:t>∈</a:t>
            </a:r>
            <a:r>
              <a:rPr lang="en-US" dirty="0"/>
              <a:t> </a:t>
            </a:r>
            <a:r>
              <a:rPr lang="pt-BR" i="1" dirty="0" err="1"/>
              <a:t>R</a:t>
            </a:r>
            <a:r>
              <a:rPr lang="pt-BR" dirty="0"/>
              <a:t> </a:t>
            </a:r>
            <a:r>
              <a:rPr lang="pt-BR" dirty="0" err="1"/>
              <a:t>untuk</a:t>
            </a:r>
            <a:r>
              <a:rPr lang="pt-BR" dirty="0"/>
              <a:t> </a:t>
            </a:r>
            <a:r>
              <a:rPr lang="pt-BR" dirty="0" err="1"/>
              <a:t>setiap</a:t>
            </a:r>
            <a:r>
              <a:rPr lang="pt-BR" dirty="0"/>
              <a:t> </a:t>
            </a:r>
            <a:r>
              <a:rPr lang="pt-BR" i="1" dirty="0"/>
              <a:t>a</a:t>
            </a:r>
            <a:r>
              <a:rPr lang="pt-BR" dirty="0"/>
              <a:t> </a:t>
            </a:r>
            <a:r>
              <a:rPr lang="en-ID" dirty="0">
                <a:latin typeface="Symbol"/>
                <a:cs typeface="Symbol"/>
              </a:rPr>
              <a:t>∈</a:t>
            </a:r>
            <a:r>
              <a:rPr lang="en-US" dirty="0"/>
              <a:t> </a:t>
            </a:r>
            <a:r>
              <a:rPr lang="pt-BR" i="1" dirty="0"/>
              <a:t>A</a:t>
            </a:r>
            <a:r>
              <a:rPr lang="pt-BR" dirty="0"/>
              <a:t>.</a:t>
            </a:r>
          </a:p>
          <a:p>
            <a:pPr lvl="0"/>
            <a:r>
              <a:rPr lang="pt-BR" dirty="0" err="1"/>
              <a:t>Relasi</a:t>
            </a:r>
            <a:r>
              <a:rPr lang="pt-BR" dirty="0"/>
              <a:t> </a:t>
            </a:r>
            <a:r>
              <a:rPr lang="pt-BR" i="1" dirty="0" err="1"/>
              <a:t>R</a:t>
            </a:r>
            <a:r>
              <a:rPr lang="pt-BR" dirty="0"/>
              <a:t> </a:t>
            </a:r>
            <a:r>
              <a:rPr lang="pt-BR" dirty="0" err="1"/>
              <a:t>pada</a:t>
            </a:r>
            <a:r>
              <a:rPr lang="pt-BR" dirty="0"/>
              <a:t> </a:t>
            </a:r>
            <a:r>
              <a:rPr lang="pt-BR" dirty="0" err="1"/>
              <a:t>himpunan</a:t>
            </a:r>
            <a:r>
              <a:rPr lang="pt-BR" dirty="0"/>
              <a:t> </a:t>
            </a:r>
            <a:r>
              <a:rPr lang="pt-BR" i="1" dirty="0"/>
              <a:t>A</a:t>
            </a:r>
            <a:r>
              <a:rPr lang="pt-BR" dirty="0"/>
              <a:t> </a:t>
            </a:r>
            <a:r>
              <a:rPr lang="pt-BR" dirty="0" err="1"/>
              <a:t>tidak</a:t>
            </a:r>
            <a:r>
              <a:rPr lang="pt-BR" dirty="0"/>
              <a:t> </a:t>
            </a:r>
            <a:r>
              <a:rPr lang="pt-BR" dirty="0" err="1"/>
              <a:t>refleksif</a:t>
            </a:r>
            <a:r>
              <a:rPr lang="pt-BR" dirty="0"/>
              <a:t> </a:t>
            </a:r>
            <a:r>
              <a:rPr lang="pt-BR" dirty="0" err="1"/>
              <a:t>jika</a:t>
            </a:r>
            <a:r>
              <a:rPr lang="pt-BR" dirty="0"/>
              <a:t> ada </a:t>
            </a:r>
            <a:r>
              <a:rPr lang="pt-BR" i="1" dirty="0"/>
              <a:t>a</a:t>
            </a:r>
            <a:r>
              <a:rPr lang="pt-BR" dirty="0"/>
              <a:t> </a:t>
            </a:r>
            <a:r>
              <a:rPr lang="en-ID" dirty="0">
                <a:latin typeface="Symbol"/>
                <a:cs typeface="Symbol"/>
              </a:rPr>
              <a:t>∈</a:t>
            </a:r>
            <a:r>
              <a:rPr lang="en-US" dirty="0"/>
              <a:t> </a:t>
            </a:r>
            <a:r>
              <a:rPr lang="pt-BR" i="1" dirty="0"/>
              <a:t>A</a:t>
            </a:r>
            <a:r>
              <a:rPr lang="pt-BR" dirty="0"/>
              <a:t> </a:t>
            </a:r>
            <a:r>
              <a:rPr lang="pt-BR" dirty="0" err="1"/>
              <a:t>sedemikian</a:t>
            </a:r>
            <a:r>
              <a:rPr lang="pt-BR" dirty="0"/>
              <a:t>  </a:t>
            </a:r>
            <a:r>
              <a:rPr lang="pt-BR" dirty="0" err="1"/>
              <a:t>sehingga</a:t>
            </a:r>
            <a:r>
              <a:rPr lang="pt-BR" dirty="0"/>
              <a:t> (</a:t>
            </a:r>
            <a:r>
              <a:rPr lang="pt-BR" i="1" dirty="0"/>
              <a:t>a</a:t>
            </a:r>
            <a:r>
              <a:rPr lang="pt-BR" dirty="0"/>
              <a:t>, </a:t>
            </a:r>
            <a:r>
              <a:rPr lang="pt-BR" i="1" dirty="0"/>
              <a:t>a</a:t>
            </a:r>
            <a:r>
              <a:rPr lang="pt-BR" dirty="0"/>
              <a:t>) </a:t>
            </a:r>
            <a:r>
              <a:rPr lang="en-ID" dirty="0"/>
              <a:t>∉</a:t>
            </a:r>
            <a:r>
              <a:rPr lang="en-US" dirty="0"/>
              <a:t> </a:t>
            </a:r>
            <a:r>
              <a:rPr lang="pt-BR" i="1" dirty="0"/>
              <a:t>R</a:t>
            </a:r>
            <a:r>
              <a:rPr lang="pt-BR" dirty="0"/>
              <a:t>.</a:t>
            </a:r>
            <a:endParaRPr lang="en-ID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57879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6816A-D94F-FD48-9B5C-215BC890F3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Bahasan</a:t>
            </a:r>
            <a:r>
              <a:rPr lang="en-US" b="1" dirty="0"/>
              <a:t> </a:t>
            </a:r>
            <a:r>
              <a:rPr lang="en-US" b="1" dirty="0" err="1"/>
              <a:t>Materi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26D2B5-B94C-A040-B843-6829B87629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Pendahuluan</a:t>
            </a:r>
            <a:endParaRPr lang="en-US" dirty="0"/>
          </a:p>
          <a:p>
            <a:r>
              <a:rPr lang="en-US" dirty="0" err="1"/>
              <a:t>Definisi</a:t>
            </a:r>
            <a:endParaRPr lang="en-US" dirty="0"/>
          </a:p>
          <a:p>
            <a:r>
              <a:rPr lang="en-US" dirty="0" err="1"/>
              <a:t>Representasi</a:t>
            </a:r>
            <a:r>
              <a:rPr lang="en-US" dirty="0"/>
              <a:t> </a:t>
            </a:r>
            <a:r>
              <a:rPr lang="en-US" dirty="0" err="1"/>
              <a:t>Relasi</a:t>
            </a:r>
            <a:r>
              <a:rPr lang="en-US" dirty="0"/>
              <a:t> </a:t>
            </a:r>
          </a:p>
          <a:p>
            <a:r>
              <a:rPr lang="en-US" dirty="0"/>
              <a:t>Sifat-</a:t>
            </a:r>
            <a:r>
              <a:rPr lang="en-US" dirty="0" err="1"/>
              <a:t>sifat</a:t>
            </a:r>
            <a:r>
              <a:rPr lang="en-US" dirty="0"/>
              <a:t> </a:t>
            </a:r>
            <a:r>
              <a:rPr lang="en-US" dirty="0" err="1"/>
              <a:t>Relasi</a:t>
            </a:r>
            <a:r>
              <a:rPr lang="en-US" dirty="0"/>
              <a:t> Biner</a:t>
            </a:r>
          </a:p>
          <a:p>
            <a:r>
              <a:rPr lang="en-US" dirty="0" err="1"/>
              <a:t>Relasi</a:t>
            </a:r>
            <a:r>
              <a:rPr lang="en-US" dirty="0"/>
              <a:t> </a:t>
            </a:r>
            <a:r>
              <a:rPr lang="en-US" dirty="0" err="1"/>
              <a:t>Inversi</a:t>
            </a:r>
            <a:endParaRPr lang="en-US" dirty="0"/>
          </a:p>
          <a:p>
            <a:r>
              <a:rPr lang="en-US" dirty="0" err="1"/>
              <a:t>Kombinasi</a:t>
            </a:r>
            <a:r>
              <a:rPr lang="en-US" dirty="0"/>
              <a:t> </a:t>
            </a:r>
            <a:r>
              <a:rPr lang="en-US" dirty="0" err="1"/>
              <a:t>Relasi</a:t>
            </a:r>
            <a:endParaRPr lang="en-US" dirty="0"/>
          </a:p>
          <a:p>
            <a:r>
              <a:rPr lang="en-US" dirty="0" err="1"/>
              <a:t>Komposisi</a:t>
            </a:r>
            <a:r>
              <a:rPr lang="en-US" dirty="0"/>
              <a:t> </a:t>
            </a:r>
            <a:r>
              <a:rPr lang="en-US" dirty="0" err="1"/>
              <a:t>Relasi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84391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845A7D-4249-CB40-A27F-88E82C45B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Sifat-</a:t>
            </a:r>
            <a:r>
              <a:rPr lang="en-US" b="1" dirty="0" err="1"/>
              <a:t>sifat</a:t>
            </a:r>
            <a:r>
              <a:rPr lang="en-US" b="1" dirty="0"/>
              <a:t> </a:t>
            </a:r>
            <a:r>
              <a:rPr lang="en-US" b="1" dirty="0" err="1"/>
              <a:t>Relasi</a:t>
            </a:r>
            <a:r>
              <a:rPr lang="en-US" b="1" dirty="0"/>
              <a:t> Biner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969FE1-AFD7-794A-BDB8-56C23EC8BC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Contoh</a:t>
            </a:r>
            <a:r>
              <a:rPr lang="en-US" dirty="0"/>
              <a:t> 8:</a:t>
            </a:r>
          </a:p>
          <a:p>
            <a:pPr lvl="1"/>
            <a:r>
              <a:rPr lang="en-US" dirty="0" err="1"/>
              <a:t>Misalkan</a:t>
            </a:r>
            <a:r>
              <a:rPr lang="en-US" dirty="0"/>
              <a:t> </a:t>
            </a:r>
            <a:r>
              <a:rPr lang="en-US" i="1" dirty="0"/>
              <a:t>A</a:t>
            </a:r>
            <a:r>
              <a:rPr lang="en-US" dirty="0"/>
              <a:t> = {1, 2, 3, 4}, dan </a:t>
            </a:r>
            <a:r>
              <a:rPr lang="en-US" dirty="0" err="1"/>
              <a:t>relasi</a:t>
            </a:r>
            <a:r>
              <a:rPr lang="en-US" dirty="0"/>
              <a:t> </a:t>
            </a:r>
            <a:r>
              <a:rPr lang="en-US" i="1" dirty="0"/>
              <a:t>R</a:t>
            </a:r>
            <a:r>
              <a:rPr lang="en-US" dirty="0"/>
              <a:t> di </a:t>
            </a:r>
            <a:r>
              <a:rPr lang="en-US" dirty="0" err="1"/>
              <a:t>bawah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 </a:t>
            </a:r>
            <a:r>
              <a:rPr lang="en-US" dirty="0" err="1"/>
              <a:t>didefinisikan</a:t>
            </a:r>
            <a:r>
              <a:rPr lang="en-US" dirty="0"/>
              <a:t> pada </a:t>
            </a:r>
            <a:r>
              <a:rPr lang="en-US" dirty="0" err="1"/>
              <a:t>himpunan</a:t>
            </a:r>
            <a:r>
              <a:rPr lang="en-US" dirty="0"/>
              <a:t> A, </a:t>
            </a:r>
            <a:r>
              <a:rPr lang="en-US" dirty="0" err="1"/>
              <a:t>maka</a:t>
            </a:r>
            <a:r>
              <a:rPr lang="en-US" dirty="0"/>
              <a:t>:</a:t>
            </a:r>
          </a:p>
          <a:p>
            <a:pPr lvl="2"/>
            <a:r>
              <a:rPr lang="en-US" dirty="0" err="1"/>
              <a:t>Relasi</a:t>
            </a:r>
            <a:r>
              <a:rPr lang="en-US" dirty="0"/>
              <a:t> </a:t>
            </a:r>
            <a:r>
              <a:rPr lang="en-US" i="1" dirty="0"/>
              <a:t>R</a:t>
            </a:r>
            <a:r>
              <a:rPr lang="en-US" dirty="0"/>
              <a:t> = {(1, 1), (1, 3), (2, 1), (2, 2), (3, 3), (4, 2), (4, 3), (4, 4) } </a:t>
            </a:r>
            <a:r>
              <a:rPr lang="en-US" dirty="0" err="1"/>
              <a:t>bersifat</a:t>
            </a:r>
            <a:r>
              <a:rPr lang="en-US" dirty="0"/>
              <a:t> </a:t>
            </a:r>
            <a:r>
              <a:rPr lang="en-US" dirty="0" err="1"/>
              <a:t>refleksif</a:t>
            </a:r>
            <a:r>
              <a:rPr lang="en-US" dirty="0"/>
              <a:t> </a:t>
            </a:r>
            <a:r>
              <a:rPr lang="en-US" dirty="0" err="1"/>
              <a:t>karena</a:t>
            </a:r>
            <a:r>
              <a:rPr lang="en-US" dirty="0"/>
              <a:t> </a:t>
            </a:r>
            <a:r>
              <a:rPr lang="en-US" dirty="0" err="1"/>
              <a:t>terdapat</a:t>
            </a:r>
            <a:r>
              <a:rPr lang="en-US" dirty="0"/>
              <a:t> </a:t>
            </a:r>
            <a:r>
              <a:rPr lang="en-US" dirty="0" err="1"/>
              <a:t>elemen</a:t>
            </a:r>
            <a:r>
              <a:rPr lang="en-US" dirty="0"/>
              <a:t> </a:t>
            </a:r>
            <a:r>
              <a:rPr lang="en-US" dirty="0" err="1"/>
              <a:t>relasi</a:t>
            </a:r>
            <a:r>
              <a:rPr lang="en-US" dirty="0"/>
              <a:t> yang  </a:t>
            </a:r>
            <a:r>
              <a:rPr lang="en-US" dirty="0" err="1"/>
              <a:t>berbentuk</a:t>
            </a:r>
            <a:r>
              <a:rPr lang="en-US" dirty="0"/>
              <a:t> (</a:t>
            </a:r>
            <a:r>
              <a:rPr lang="en-US" i="1" dirty="0"/>
              <a:t>a</a:t>
            </a:r>
            <a:r>
              <a:rPr lang="en-US" dirty="0"/>
              <a:t>, </a:t>
            </a:r>
            <a:r>
              <a:rPr lang="en-US" i="1" dirty="0"/>
              <a:t>a</a:t>
            </a:r>
            <a:r>
              <a:rPr lang="en-US" dirty="0"/>
              <a:t>), </a:t>
            </a:r>
            <a:r>
              <a:rPr lang="en-US" dirty="0" err="1"/>
              <a:t>yaitu</a:t>
            </a:r>
            <a:r>
              <a:rPr lang="en-US" dirty="0"/>
              <a:t> (1, 1), (2, 2), (3, 3), dan (4, 4).</a:t>
            </a:r>
          </a:p>
          <a:p>
            <a:pPr lvl="2"/>
            <a:r>
              <a:rPr lang="en-US" dirty="0" err="1"/>
              <a:t>Relasi</a:t>
            </a:r>
            <a:r>
              <a:rPr lang="en-US" dirty="0"/>
              <a:t> </a:t>
            </a:r>
            <a:r>
              <a:rPr lang="en-US" i="1" dirty="0"/>
              <a:t>R</a:t>
            </a:r>
            <a:r>
              <a:rPr lang="en-US" dirty="0"/>
              <a:t> = {(1, 1), (2, 2), (2, 3), (4, 2), (4, 3), (4, 4) }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bersifat</a:t>
            </a:r>
            <a:r>
              <a:rPr lang="en-US" dirty="0"/>
              <a:t> </a:t>
            </a:r>
            <a:r>
              <a:rPr lang="en-US" dirty="0" err="1"/>
              <a:t>refleksif</a:t>
            </a:r>
            <a:r>
              <a:rPr lang="en-US" dirty="0"/>
              <a:t> </a:t>
            </a:r>
            <a:r>
              <a:rPr lang="en-US" dirty="0" err="1"/>
              <a:t>karena</a:t>
            </a:r>
            <a:r>
              <a:rPr lang="en-US" dirty="0"/>
              <a:t> (3, 3) </a:t>
            </a:r>
            <a:r>
              <a:rPr lang="en-ID" dirty="0"/>
              <a:t>∉</a:t>
            </a:r>
            <a:r>
              <a:rPr lang="en-US" dirty="0"/>
              <a:t> </a:t>
            </a:r>
            <a:r>
              <a:rPr lang="en-US" i="1" dirty="0"/>
              <a:t>R</a:t>
            </a:r>
            <a:r>
              <a:rPr lang="en-US" dirty="0"/>
              <a:t>.</a:t>
            </a:r>
          </a:p>
          <a:p>
            <a:r>
              <a:rPr lang="en-ID" dirty="0" err="1"/>
              <a:t>Contoh</a:t>
            </a:r>
            <a:r>
              <a:rPr lang="en-ID" dirty="0"/>
              <a:t> 9:</a:t>
            </a:r>
          </a:p>
          <a:p>
            <a:pPr lvl="1"/>
            <a:r>
              <a:rPr lang="en-ID" dirty="0" err="1"/>
              <a:t>Relasi</a:t>
            </a:r>
            <a:r>
              <a:rPr lang="en-ID" dirty="0"/>
              <a:t> “</a:t>
            </a:r>
            <a:r>
              <a:rPr lang="en-ID" dirty="0" err="1"/>
              <a:t>habis</a:t>
            </a:r>
            <a:r>
              <a:rPr lang="en-ID" dirty="0"/>
              <a:t> </a:t>
            </a:r>
            <a:r>
              <a:rPr lang="en-ID" dirty="0" err="1"/>
              <a:t>membagi</a:t>
            </a:r>
            <a:r>
              <a:rPr lang="en-ID" dirty="0"/>
              <a:t>” pada </a:t>
            </a:r>
            <a:r>
              <a:rPr lang="en-ID" dirty="0" err="1"/>
              <a:t>himpunan</a:t>
            </a:r>
            <a:r>
              <a:rPr lang="en-ID" dirty="0"/>
              <a:t> </a:t>
            </a:r>
            <a:r>
              <a:rPr lang="en-ID" dirty="0" err="1"/>
              <a:t>bilangan</a:t>
            </a:r>
            <a:r>
              <a:rPr lang="en-ID" dirty="0"/>
              <a:t> </a:t>
            </a:r>
            <a:r>
              <a:rPr lang="en-ID" dirty="0" err="1"/>
              <a:t>bulat</a:t>
            </a:r>
            <a:r>
              <a:rPr lang="en-ID" dirty="0"/>
              <a:t> </a:t>
            </a:r>
            <a:r>
              <a:rPr lang="en-ID" dirty="0" err="1"/>
              <a:t>positif</a:t>
            </a:r>
            <a:r>
              <a:rPr lang="en-ID" dirty="0"/>
              <a:t> </a:t>
            </a:r>
            <a:r>
              <a:rPr lang="en-ID" dirty="0" err="1"/>
              <a:t>bersifat</a:t>
            </a:r>
            <a:r>
              <a:rPr lang="en-ID" dirty="0"/>
              <a:t> </a:t>
            </a:r>
            <a:r>
              <a:rPr lang="en-ID" dirty="0" err="1"/>
              <a:t>refleksif</a:t>
            </a:r>
            <a:r>
              <a:rPr lang="en-ID" dirty="0"/>
              <a:t> </a:t>
            </a:r>
            <a:r>
              <a:rPr lang="en-ID" dirty="0" err="1"/>
              <a:t>karena</a:t>
            </a:r>
            <a:r>
              <a:rPr lang="en-ID" dirty="0"/>
              <a:t> </a:t>
            </a:r>
            <a:r>
              <a:rPr lang="en-ID" dirty="0" err="1"/>
              <a:t>setiap</a:t>
            </a:r>
            <a:r>
              <a:rPr lang="en-ID" dirty="0"/>
              <a:t> </a:t>
            </a:r>
            <a:r>
              <a:rPr lang="en-ID" dirty="0" err="1"/>
              <a:t>bilangan</a:t>
            </a:r>
            <a:r>
              <a:rPr lang="en-ID" dirty="0"/>
              <a:t> </a:t>
            </a:r>
            <a:r>
              <a:rPr lang="en-ID" dirty="0" err="1"/>
              <a:t>bulat</a:t>
            </a:r>
            <a:r>
              <a:rPr lang="en-ID" dirty="0"/>
              <a:t> </a:t>
            </a:r>
            <a:r>
              <a:rPr lang="en-ID" dirty="0" err="1"/>
              <a:t>positif</a:t>
            </a:r>
            <a:r>
              <a:rPr lang="en-ID" dirty="0"/>
              <a:t> </a:t>
            </a:r>
            <a:r>
              <a:rPr lang="en-ID" dirty="0" err="1"/>
              <a:t>habis</a:t>
            </a:r>
            <a:r>
              <a:rPr lang="en-ID" dirty="0"/>
              <a:t> </a:t>
            </a:r>
            <a:r>
              <a:rPr lang="en-ID" dirty="0" err="1"/>
              <a:t>dibagi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dirinya</a:t>
            </a:r>
            <a:r>
              <a:rPr lang="en-ID" dirty="0"/>
              <a:t> </a:t>
            </a:r>
            <a:r>
              <a:rPr lang="en-ID" dirty="0" err="1"/>
              <a:t>sendiri</a:t>
            </a:r>
            <a:r>
              <a:rPr lang="en-ID" dirty="0"/>
              <a:t>, </a:t>
            </a:r>
            <a:r>
              <a:rPr lang="en-ID" dirty="0" err="1"/>
              <a:t>sehingga</a:t>
            </a:r>
            <a:r>
              <a:rPr lang="en-ID" dirty="0"/>
              <a:t> (</a:t>
            </a:r>
            <a:r>
              <a:rPr lang="en-ID" i="1" dirty="0"/>
              <a:t>a</a:t>
            </a:r>
            <a:r>
              <a:rPr lang="en-ID" dirty="0"/>
              <a:t>, </a:t>
            </a:r>
            <a:r>
              <a:rPr lang="en-ID" i="1" dirty="0"/>
              <a:t>a</a:t>
            </a:r>
            <a:r>
              <a:rPr lang="en-ID" dirty="0"/>
              <a:t>)</a:t>
            </a:r>
            <a:r>
              <a:rPr lang="en-US" dirty="0">
                <a:sym typeface="Symbol" pitchFamily="2" charset="2"/>
              </a:rPr>
              <a:t> </a:t>
            </a:r>
            <a:r>
              <a:rPr lang="en-ID" dirty="0">
                <a:latin typeface="Symbol"/>
                <a:cs typeface="Symbol"/>
              </a:rPr>
              <a:t>∈</a:t>
            </a:r>
            <a:r>
              <a:rPr lang="en-US" dirty="0">
                <a:sym typeface="Symbol" pitchFamily="2" charset="2"/>
              </a:rPr>
              <a:t> </a:t>
            </a:r>
            <a:r>
              <a:rPr lang="en-ID" i="1" dirty="0"/>
              <a:t>R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setiap</a:t>
            </a:r>
            <a:r>
              <a:rPr lang="en-ID" dirty="0"/>
              <a:t> </a:t>
            </a:r>
            <a:r>
              <a:rPr lang="en-ID" i="1" dirty="0"/>
              <a:t>a</a:t>
            </a:r>
            <a:r>
              <a:rPr lang="en-ID" dirty="0"/>
              <a:t> </a:t>
            </a:r>
            <a:r>
              <a:rPr lang="en-ID" dirty="0">
                <a:latin typeface="Symbol"/>
                <a:cs typeface="Symbol"/>
              </a:rPr>
              <a:t>∈</a:t>
            </a:r>
            <a:r>
              <a:rPr lang="en-ID" dirty="0"/>
              <a:t> </a:t>
            </a:r>
            <a:r>
              <a:rPr lang="en-ID" i="1" dirty="0"/>
              <a:t>A</a:t>
            </a:r>
            <a:r>
              <a:rPr lang="en-ID" dirty="0"/>
              <a:t>.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6573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845A7D-4249-CB40-A27F-88E82C45B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Sifat-sifat Relasi Biner</a:t>
            </a: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F969FE1-AFD7-794A-BDB8-56C23EC8BC8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 err="1"/>
                  <a:t>Ciri-ciri</a:t>
                </a:r>
                <a:r>
                  <a:rPr lang="en-US" dirty="0"/>
                  <a:t>:</a:t>
                </a:r>
              </a:p>
              <a:p>
                <a:pPr lvl="1"/>
                <a:r>
                  <a:rPr lang="en-US" dirty="0" err="1"/>
                  <a:t>Relasi</a:t>
                </a:r>
                <a:r>
                  <a:rPr lang="en-US" dirty="0"/>
                  <a:t> yang </a:t>
                </a:r>
                <a:r>
                  <a:rPr lang="en-US" dirty="0" err="1"/>
                  <a:t>bersifat</a:t>
                </a:r>
                <a:r>
                  <a:rPr lang="en-US" dirty="0"/>
                  <a:t> </a:t>
                </a:r>
                <a:r>
                  <a:rPr lang="en-US" dirty="0" err="1"/>
                  <a:t>refleksif</a:t>
                </a:r>
                <a:r>
                  <a:rPr lang="en-US" dirty="0"/>
                  <a:t> </a:t>
                </a:r>
                <a:r>
                  <a:rPr lang="en-US" dirty="0" err="1"/>
                  <a:t>mempunyai</a:t>
                </a:r>
                <a:r>
                  <a:rPr lang="en-US" dirty="0"/>
                  <a:t> </a:t>
                </a:r>
                <a:r>
                  <a:rPr lang="en-US" dirty="0" err="1"/>
                  <a:t>matriks</a:t>
                </a:r>
                <a:r>
                  <a:rPr lang="en-US" dirty="0"/>
                  <a:t> yang </a:t>
                </a:r>
                <a:r>
                  <a:rPr lang="en-US" dirty="0" err="1"/>
                  <a:t>elemen</a:t>
                </a:r>
                <a:r>
                  <a:rPr lang="en-US" dirty="0"/>
                  <a:t> diagonal </a:t>
                </a:r>
                <a:r>
                  <a:rPr lang="en-US" dirty="0" err="1"/>
                  <a:t>utamanya</a:t>
                </a:r>
                <a:r>
                  <a:rPr lang="en-US" dirty="0"/>
                  <a:t> </a:t>
                </a:r>
                <a:r>
                  <a:rPr lang="en-US" dirty="0" err="1"/>
                  <a:t>semua</a:t>
                </a:r>
                <a:r>
                  <a:rPr lang="en-US" dirty="0"/>
                  <a:t> </a:t>
                </a:r>
                <a:r>
                  <a:rPr lang="en-US" dirty="0" err="1"/>
                  <a:t>bernilai</a:t>
                </a:r>
                <a:r>
                  <a:rPr lang="en-US" dirty="0"/>
                  <a:t> 1</a:t>
                </a:r>
              </a:p>
              <a:p>
                <a:pPr lvl="1"/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5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nor/>
                                    <m:brk m:alnAt="7"/>
                                  </m:rPr>
                                  <a:rPr lang="en-US" sz="2400" b="0" i="0" smtClean="0"/>
                                  <m:t>1</m:t>
                                </m:r>
                              </m:e>
                              <m:e/>
                              <m:e/>
                              <m:e/>
                              <m:e/>
                            </m:mr>
                            <m:mr>
                              <m:e/>
                              <m:e>
                                <m:r>
                                  <m:rPr>
                                    <m:nor/>
                                  </m:rPr>
                                  <a:rPr lang="en-US" sz="2400" b="0" i="0" smtClean="0"/>
                                  <m:t>1</m:t>
                                </m:r>
                              </m:e>
                              <m:e/>
                              <m:e/>
                              <m:e/>
                            </m:mr>
                            <m:mr>
                              <m:e/>
                              <m:e/>
                              <m:e>
                                <m:r>
                                  <m:rPr>
                                    <m:nor/>
                                  </m:rPr>
                                  <a:rPr lang="en-US" sz="2400" i="0" smtClean="0"/>
                                  <m:t>⋱</m:t>
                                </m:r>
                              </m:e>
                              <m:e/>
                              <m:e/>
                            </m:mr>
                            <m:mr>
                              <m:e/>
                              <m:e/>
                              <m:e/>
                              <m:e>
                                <m:r>
                                  <m:rPr>
                                    <m:nor/>
                                  </m:rPr>
                                  <a:rPr lang="en-US" sz="2400" b="0" i="0" smtClean="0"/>
                                  <m:t>1</m:t>
                                </m:r>
                              </m:e>
                              <m:e/>
                            </m:mr>
                            <m:mr>
                              <m:e/>
                              <m:e/>
                              <m:e/>
                              <m:e/>
                              <m:e>
                                <m:r>
                                  <m:rPr>
                                    <m:nor/>
                                  </m:rPr>
                                  <a:rPr lang="en-US" sz="2400" b="0" i="0" smtClean="0"/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lvl="1"/>
                <a:r>
                  <a:rPr lang="en-US" dirty="0" err="1"/>
                  <a:t>Memiliki</a:t>
                </a:r>
                <a:r>
                  <a:rPr lang="en-US" dirty="0"/>
                  <a:t> </a:t>
                </a:r>
                <a:r>
                  <a:rPr lang="en-US" dirty="0" err="1"/>
                  <a:t>gelang</a:t>
                </a:r>
                <a:r>
                  <a:rPr lang="en-US" dirty="0"/>
                  <a:t> pada </a:t>
                </a:r>
                <a:r>
                  <a:rPr lang="en-US" dirty="0" err="1"/>
                  <a:t>setiap</a:t>
                </a:r>
                <a:r>
                  <a:rPr lang="en-US" dirty="0"/>
                  <a:t> </a:t>
                </a:r>
                <a:r>
                  <a:rPr lang="en-US" dirty="0" err="1"/>
                  <a:t>simpul</a:t>
                </a:r>
                <a:r>
                  <a:rPr lang="en-US" dirty="0"/>
                  <a:t> </a:t>
                </a:r>
                <a:r>
                  <a:rPr lang="en-US" dirty="0" err="1"/>
                  <a:t>graf</a:t>
                </a:r>
                <a:r>
                  <a:rPr lang="en-US" dirty="0"/>
                  <a:t> </a:t>
                </a:r>
                <a:r>
                  <a:rPr lang="en-US" dirty="0" err="1"/>
                  <a:t>berarah</a:t>
                </a:r>
                <a:endParaRPr lang="en-US" dirty="0"/>
              </a:p>
              <a:p>
                <a:pPr marL="0" indent="0">
                  <a:buNone/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F969FE1-AFD7-794A-BDB8-56C23EC8BC8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72578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8033E11-9133-EC49-BA95-37A75DAE9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Sifat-</a:t>
            </a:r>
            <a:r>
              <a:rPr lang="en-US" b="1" dirty="0" err="1"/>
              <a:t>sifat</a:t>
            </a:r>
            <a:r>
              <a:rPr lang="en-US" b="1" dirty="0"/>
              <a:t> </a:t>
            </a:r>
            <a:r>
              <a:rPr lang="en-US" b="1" dirty="0" err="1"/>
              <a:t>Relasi</a:t>
            </a:r>
            <a:r>
              <a:rPr lang="en-US" b="1" dirty="0"/>
              <a:t> Biner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E5A7E5E-A707-494F-ABDD-66FE12801B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 startAt="2"/>
            </a:pPr>
            <a:r>
              <a:rPr lang="en-ID" b="1" dirty="0" err="1"/>
              <a:t>Menghantar</a:t>
            </a:r>
            <a:r>
              <a:rPr lang="en-ID" b="1" dirty="0"/>
              <a:t> (</a:t>
            </a:r>
            <a:r>
              <a:rPr lang="en-ID" b="1" i="1" dirty="0"/>
              <a:t>transitive</a:t>
            </a:r>
            <a:r>
              <a:rPr lang="en-ID" b="1" dirty="0"/>
              <a:t>)</a:t>
            </a:r>
          </a:p>
          <a:p>
            <a:pPr lvl="0"/>
            <a:r>
              <a:rPr lang="pt-BR" dirty="0" err="1"/>
              <a:t>Relasi</a:t>
            </a:r>
            <a:r>
              <a:rPr lang="pt-BR" dirty="0"/>
              <a:t> </a:t>
            </a:r>
            <a:r>
              <a:rPr lang="pt-BR" i="1" dirty="0" err="1"/>
              <a:t>R</a:t>
            </a:r>
            <a:r>
              <a:rPr lang="pt-BR" dirty="0"/>
              <a:t> </a:t>
            </a:r>
            <a:r>
              <a:rPr lang="pt-BR" dirty="0" err="1"/>
              <a:t>pada</a:t>
            </a:r>
            <a:r>
              <a:rPr lang="pt-BR" dirty="0"/>
              <a:t> </a:t>
            </a:r>
            <a:r>
              <a:rPr lang="pt-BR" dirty="0" err="1"/>
              <a:t>himpunan</a:t>
            </a:r>
            <a:r>
              <a:rPr lang="pt-BR" dirty="0"/>
              <a:t> </a:t>
            </a:r>
            <a:r>
              <a:rPr lang="pt-BR" i="1" dirty="0"/>
              <a:t>A</a:t>
            </a:r>
            <a:r>
              <a:rPr lang="pt-BR" dirty="0"/>
              <a:t> </a:t>
            </a:r>
            <a:r>
              <a:rPr lang="pt-BR" dirty="0" err="1"/>
              <a:t>disebut</a:t>
            </a:r>
            <a:r>
              <a:rPr lang="pt-BR" dirty="0"/>
              <a:t> </a:t>
            </a:r>
            <a:r>
              <a:rPr lang="pt-BR" b="1" dirty="0" err="1"/>
              <a:t>menghantar</a:t>
            </a:r>
            <a:r>
              <a:rPr lang="pt-BR" dirty="0"/>
              <a:t> </a:t>
            </a:r>
            <a:r>
              <a:rPr lang="pt-BR" dirty="0" err="1"/>
              <a:t>jika</a:t>
            </a:r>
            <a:r>
              <a:rPr lang="pt-BR" dirty="0"/>
              <a:t> (</a:t>
            </a:r>
            <a:r>
              <a:rPr lang="pt-BR" i="1" dirty="0"/>
              <a:t>a</a:t>
            </a:r>
            <a:r>
              <a:rPr lang="pt-BR" dirty="0"/>
              <a:t>, </a:t>
            </a:r>
            <a:r>
              <a:rPr lang="pt-BR" i="1" dirty="0" err="1"/>
              <a:t>b</a:t>
            </a:r>
            <a:r>
              <a:rPr lang="pt-BR" dirty="0"/>
              <a:t>) </a:t>
            </a:r>
            <a:r>
              <a:rPr lang="en-ID" dirty="0">
                <a:latin typeface="Symbol"/>
                <a:cs typeface="Symbol"/>
              </a:rPr>
              <a:t>∈</a:t>
            </a:r>
            <a:r>
              <a:rPr lang="en-US" dirty="0"/>
              <a:t> </a:t>
            </a:r>
            <a:r>
              <a:rPr lang="pt-BR" i="1" dirty="0" err="1"/>
              <a:t>R</a:t>
            </a:r>
            <a:r>
              <a:rPr lang="pt-BR" dirty="0"/>
              <a:t> </a:t>
            </a:r>
            <a:r>
              <a:rPr lang="pt-BR" dirty="0" err="1"/>
              <a:t>dan</a:t>
            </a:r>
            <a:r>
              <a:rPr lang="pt-BR" dirty="0"/>
              <a:t> (</a:t>
            </a:r>
            <a:r>
              <a:rPr lang="pt-BR" i="1" dirty="0" err="1"/>
              <a:t>b</a:t>
            </a:r>
            <a:r>
              <a:rPr lang="pt-BR" dirty="0"/>
              <a:t>, </a:t>
            </a:r>
            <a:r>
              <a:rPr lang="pt-BR" i="1" dirty="0" err="1"/>
              <a:t>c</a:t>
            </a:r>
            <a:r>
              <a:rPr lang="pt-BR" dirty="0"/>
              <a:t>) </a:t>
            </a:r>
            <a:r>
              <a:rPr lang="en-ID" dirty="0">
                <a:latin typeface="Symbol"/>
                <a:cs typeface="Symbol"/>
              </a:rPr>
              <a:t>∈</a:t>
            </a:r>
            <a:r>
              <a:rPr lang="en-US" dirty="0">
                <a:sym typeface="Symbol" pitchFamily="2" charset="2"/>
              </a:rPr>
              <a:t> R, </a:t>
            </a:r>
            <a:r>
              <a:rPr lang="en-US" dirty="0" err="1">
                <a:sym typeface="Symbol" pitchFamily="2" charset="2"/>
              </a:rPr>
              <a:t>maka</a:t>
            </a:r>
            <a:r>
              <a:rPr lang="en-US" dirty="0">
                <a:sym typeface="Symbol" pitchFamily="2" charset="2"/>
              </a:rPr>
              <a:t> (</a:t>
            </a:r>
            <a:r>
              <a:rPr lang="en-US" i="1" dirty="0">
                <a:sym typeface="Symbol" pitchFamily="2" charset="2"/>
              </a:rPr>
              <a:t>a</a:t>
            </a:r>
            <a:r>
              <a:rPr lang="en-US" dirty="0">
                <a:sym typeface="Symbol" pitchFamily="2" charset="2"/>
              </a:rPr>
              <a:t>, </a:t>
            </a:r>
            <a:r>
              <a:rPr lang="en-US" i="1" dirty="0">
                <a:sym typeface="Symbol" pitchFamily="2" charset="2"/>
              </a:rPr>
              <a:t>c</a:t>
            </a:r>
            <a:r>
              <a:rPr lang="en-US" dirty="0">
                <a:sym typeface="Symbol" pitchFamily="2" charset="2"/>
              </a:rPr>
              <a:t>) </a:t>
            </a:r>
            <a:r>
              <a:rPr lang="en-ID" dirty="0">
                <a:latin typeface="Symbol"/>
                <a:cs typeface="Symbol"/>
              </a:rPr>
              <a:t>∈</a:t>
            </a:r>
            <a:r>
              <a:rPr lang="en-US" dirty="0">
                <a:sym typeface="Symbol" pitchFamily="2" charset="2"/>
              </a:rPr>
              <a:t> R, </a:t>
            </a:r>
            <a:r>
              <a:rPr lang="en-US" dirty="0" err="1">
                <a:sym typeface="Symbol" pitchFamily="2" charset="2"/>
              </a:rPr>
              <a:t>untuk</a:t>
            </a:r>
            <a:r>
              <a:rPr lang="en-US" dirty="0">
                <a:sym typeface="Symbol" pitchFamily="2" charset="2"/>
              </a:rPr>
              <a:t> </a:t>
            </a:r>
            <a:r>
              <a:rPr lang="pt-BR" i="1" dirty="0"/>
              <a:t>a, </a:t>
            </a:r>
            <a:r>
              <a:rPr lang="pt-BR" i="1" dirty="0" err="1"/>
              <a:t>b</a:t>
            </a:r>
            <a:r>
              <a:rPr lang="pt-BR" i="1" dirty="0"/>
              <a:t>, </a:t>
            </a:r>
            <a:r>
              <a:rPr lang="pt-BR" i="1" dirty="0" err="1"/>
              <a:t>c</a:t>
            </a:r>
            <a:r>
              <a:rPr lang="pt-BR" dirty="0"/>
              <a:t> </a:t>
            </a:r>
            <a:r>
              <a:rPr lang="en-ID" dirty="0">
                <a:latin typeface="Symbol"/>
                <a:cs typeface="Symbol"/>
              </a:rPr>
              <a:t>∈</a:t>
            </a:r>
            <a:r>
              <a:rPr lang="en-US" dirty="0"/>
              <a:t> </a:t>
            </a:r>
            <a:r>
              <a:rPr lang="pt-BR" i="1" dirty="0"/>
              <a:t>A</a:t>
            </a:r>
            <a:r>
              <a:rPr lang="pt-BR" dirty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67299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8033E11-9133-EC49-BA95-37A75DAE9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Sifat-</a:t>
            </a:r>
            <a:r>
              <a:rPr lang="en-US" b="1" dirty="0" err="1"/>
              <a:t>sifat</a:t>
            </a:r>
            <a:r>
              <a:rPr lang="en-US" b="1" dirty="0"/>
              <a:t> </a:t>
            </a:r>
            <a:r>
              <a:rPr lang="en-US" b="1" dirty="0" err="1"/>
              <a:t>Relasi</a:t>
            </a:r>
            <a:r>
              <a:rPr lang="en-US" b="1" dirty="0"/>
              <a:t> Biner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E5A7E5E-A707-494F-ABDD-66FE12801BC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Contoh</a:t>
            </a:r>
            <a:r>
              <a:rPr lang="en-US" dirty="0"/>
              <a:t> 10:</a:t>
            </a:r>
          </a:p>
          <a:p>
            <a:pPr lvl="1"/>
            <a:r>
              <a:rPr lang="en-US" dirty="0" err="1"/>
              <a:t>Misalkan</a:t>
            </a:r>
            <a:r>
              <a:rPr lang="en-US" dirty="0"/>
              <a:t> </a:t>
            </a:r>
            <a:r>
              <a:rPr lang="en-US" i="1" dirty="0"/>
              <a:t>A</a:t>
            </a:r>
            <a:r>
              <a:rPr lang="en-US" dirty="0"/>
              <a:t> = {1, 2, 3, 4}, dan </a:t>
            </a:r>
            <a:r>
              <a:rPr lang="en-US" dirty="0" err="1"/>
              <a:t>relasi</a:t>
            </a:r>
            <a:r>
              <a:rPr lang="en-US" dirty="0"/>
              <a:t> </a:t>
            </a:r>
            <a:r>
              <a:rPr lang="en-US" i="1" dirty="0"/>
              <a:t>R</a:t>
            </a:r>
            <a:r>
              <a:rPr lang="en-US" dirty="0"/>
              <a:t> di </a:t>
            </a:r>
            <a:r>
              <a:rPr lang="en-US" dirty="0" err="1"/>
              <a:t>bawah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 </a:t>
            </a:r>
            <a:r>
              <a:rPr lang="en-US" dirty="0" err="1"/>
              <a:t>didefinisikan</a:t>
            </a:r>
            <a:r>
              <a:rPr lang="en-US" dirty="0"/>
              <a:t> pada </a:t>
            </a:r>
            <a:r>
              <a:rPr lang="en-US" dirty="0" err="1"/>
              <a:t>himpunan</a:t>
            </a:r>
            <a:r>
              <a:rPr lang="en-US" dirty="0"/>
              <a:t> A, </a:t>
            </a:r>
            <a:r>
              <a:rPr lang="en-US" dirty="0" err="1"/>
              <a:t>maka</a:t>
            </a:r>
            <a:r>
              <a:rPr lang="en-US" dirty="0"/>
              <a:t>:</a:t>
            </a:r>
          </a:p>
          <a:p>
            <a:pPr lvl="2"/>
            <a:r>
              <a:rPr lang="en-US" i="1" dirty="0"/>
              <a:t>R</a:t>
            </a:r>
            <a:r>
              <a:rPr lang="en-US" dirty="0"/>
              <a:t> = {(2, 1), (3, 1), (3, 2), (4, 1), (4, 2), (4, 3)} </a:t>
            </a:r>
            <a:r>
              <a:rPr lang="en-US" dirty="0" err="1"/>
              <a:t>bersifat</a:t>
            </a:r>
            <a:r>
              <a:rPr lang="en-US" dirty="0"/>
              <a:t> </a:t>
            </a:r>
            <a:r>
              <a:rPr lang="en-US" dirty="0" err="1"/>
              <a:t>menghantar</a:t>
            </a:r>
            <a:r>
              <a:rPr lang="en-US" dirty="0"/>
              <a:t>. </a:t>
            </a:r>
            <a:r>
              <a:rPr lang="en-US" dirty="0" err="1"/>
              <a:t>Lihat</a:t>
            </a:r>
            <a:r>
              <a:rPr lang="en-US" dirty="0"/>
              <a:t> </a:t>
            </a:r>
            <a:r>
              <a:rPr lang="en-US" dirty="0" err="1"/>
              <a:t>tabel</a:t>
            </a:r>
            <a:r>
              <a:rPr lang="en-US" dirty="0"/>
              <a:t> </a:t>
            </a:r>
            <a:r>
              <a:rPr lang="en-US" dirty="0" err="1"/>
              <a:t>berikut</a:t>
            </a:r>
            <a:r>
              <a:rPr lang="en-US" dirty="0"/>
              <a:t>:</a:t>
            </a:r>
          </a:p>
          <a:p>
            <a:pPr lvl="0"/>
            <a:endParaRPr lang="pt-BR" dirty="0"/>
          </a:p>
          <a:p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91B23DB-5B26-4845-B93C-7202F394590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lvl="2"/>
            <a:r>
              <a:rPr lang="en-US" i="1" dirty="0"/>
              <a:t>R</a:t>
            </a:r>
            <a:r>
              <a:rPr lang="en-US" dirty="0"/>
              <a:t> = {(1, 1), (2, 3), (2, 4), (4, 2) }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manghantar</a:t>
            </a:r>
            <a:r>
              <a:rPr lang="en-US" dirty="0"/>
              <a:t> </a:t>
            </a:r>
            <a:r>
              <a:rPr lang="en-US" dirty="0" err="1"/>
              <a:t>karena</a:t>
            </a:r>
            <a:r>
              <a:rPr lang="en-US" dirty="0"/>
              <a:t> (2, 4) dan (4, 2) </a:t>
            </a:r>
            <a:r>
              <a:rPr lang="en-ID" dirty="0">
                <a:latin typeface="Symbol"/>
                <a:cs typeface="Symbol"/>
              </a:rPr>
              <a:t>∈</a:t>
            </a:r>
            <a:r>
              <a:rPr lang="en-US" dirty="0"/>
              <a:t> </a:t>
            </a:r>
            <a:r>
              <a:rPr lang="en-US" i="1" dirty="0"/>
              <a:t>R</a:t>
            </a:r>
            <a:r>
              <a:rPr lang="en-US" dirty="0"/>
              <a:t>, </a:t>
            </a:r>
            <a:r>
              <a:rPr lang="en-US" dirty="0" err="1"/>
              <a:t>tetapi</a:t>
            </a:r>
            <a:r>
              <a:rPr lang="en-US" dirty="0"/>
              <a:t> (2, 2) </a:t>
            </a:r>
            <a:r>
              <a:rPr lang="en-ID" dirty="0"/>
              <a:t>∉</a:t>
            </a:r>
            <a:r>
              <a:rPr lang="en-US" dirty="0"/>
              <a:t> </a:t>
            </a:r>
            <a:r>
              <a:rPr lang="en-US" i="1" dirty="0"/>
              <a:t>R</a:t>
            </a:r>
            <a:r>
              <a:rPr lang="en-US" dirty="0"/>
              <a:t>, </a:t>
            </a:r>
            <a:r>
              <a:rPr lang="en-US" dirty="0" err="1"/>
              <a:t>begitu</a:t>
            </a:r>
            <a:r>
              <a:rPr lang="en-US" dirty="0"/>
              <a:t> juga (4, 2) dan (2, 3) </a:t>
            </a:r>
            <a:r>
              <a:rPr lang="en-ID" dirty="0">
                <a:latin typeface="Symbol"/>
                <a:cs typeface="Symbol"/>
              </a:rPr>
              <a:t>∈</a:t>
            </a:r>
            <a:r>
              <a:rPr lang="en-US" dirty="0"/>
              <a:t> </a:t>
            </a:r>
            <a:r>
              <a:rPr lang="en-US" i="1" dirty="0"/>
              <a:t>R</a:t>
            </a:r>
            <a:r>
              <a:rPr lang="en-US" dirty="0"/>
              <a:t>, </a:t>
            </a:r>
            <a:r>
              <a:rPr lang="en-US" dirty="0" err="1"/>
              <a:t>tetapi</a:t>
            </a:r>
            <a:r>
              <a:rPr lang="en-US" dirty="0"/>
              <a:t> (4, 3) </a:t>
            </a:r>
            <a:r>
              <a:rPr lang="en-ID" dirty="0"/>
              <a:t>∉</a:t>
            </a:r>
            <a:r>
              <a:rPr lang="en-US" dirty="0"/>
              <a:t> </a:t>
            </a:r>
            <a:r>
              <a:rPr lang="en-US" i="1" dirty="0"/>
              <a:t>R</a:t>
            </a:r>
          </a:p>
          <a:p>
            <a:pPr lvl="2"/>
            <a:r>
              <a:rPr lang="en-US" i="1" dirty="0"/>
              <a:t>R</a:t>
            </a:r>
            <a:r>
              <a:rPr lang="en-US" dirty="0"/>
              <a:t> = {(1, 1), (2, 2), (3, 3), (4, 4)} </a:t>
            </a:r>
            <a:r>
              <a:rPr lang="en-US" dirty="0" err="1"/>
              <a:t>jelas</a:t>
            </a:r>
            <a:r>
              <a:rPr lang="en-US" dirty="0"/>
              <a:t> </a:t>
            </a:r>
            <a:r>
              <a:rPr lang="en-US" dirty="0" err="1"/>
              <a:t>menghantar</a:t>
            </a:r>
            <a:endParaRPr lang="en-US" dirty="0"/>
          </a:p>
          <a:p>
            <a:pPr lvl="2"/>
            <a:r>
              <a:rPr lang="en-US" i="1" dirty="0"/>
              <a:t>R</a:t>
            </a:r>
            <a:r>
              <a:rPr lang="en-US" dirty="0"/>
              <a:t> = {(1, 2), (3, 4)} </a:t>
            </a:r>
            <a:r>
              <a:rPr lang="en-US" dirty="0" err="1"/>
              <a:t>menghantar</a:t>
            </a:r>
            <a:r>
              <a:rPr lang="en-US" dirty="0"/>
              <a:t> </a:t>
            </a:r>
            <a:r>
              <a:rPr lang="en-US" dirty="0" err="1"/>
              <a:t>karena</a:t>
            </a:r>
            <a:r>
              <a:rPr lang="en-US" dirty="0"/>
              <a:t>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ada</a:t>
            </a:r>
            <a:r>
              <a:rPr lang="en-US" dirty="0"/>
              <a:t> (</a:t>
            </a:r>
            <a:r>
              <a:rPr lang="en-US" i="1" dirty="0"/>
              <a:t>a</a:t>
            </a:r>
            <a:r>
              <a:rPr lang="en-US" dirty="0"/>
              <a:t>, </a:t>
            </a:r>
            <a:r>
              <a:rPr lang="en-US" i="1" dirty="0"/>
              <a:t>b</a:t>
            </a:r>
            <a:r>
              <a:rPr lang="en-US" dirty="0"/>
              <a:t>) </a:t>
            </a:r>
            <a:r>
              <a:rPr lang="en-ID" dirty="0">
                <a:latin typeface="Symbol"/>
                <a:cs typeface="Symbol"/>
              </a:rPr>
              <a:t>∈</a:t>
            </a:r>
            <a:r>
              <a:rPr lang="en-US" dirty="0"/>
              <a:t> </a:t>
            </a:r>
            <a:r>
              <a:rPr lang="en-US" i="1" dirty="0"/>
              <a:t>R</a:t>
            </a:r>
            <a:r>
              <a:rPr lang="en-US" dirty="0"/>
              <a:t> dan (</a:t>
            </a:r>
            <a:r>
              <a:rPr lang="en-US" i="1" dirty="0"/>
              <a:t>b</a:t>
            </a:r>
            <a:r>
              <a:rPr lang="en-US" dirty="0"/>
              <a:t>, </a:t>
            </a:r>
            <a:r>
              <a:rPr lang="en-US" i="1" dirty="0"/>
              <a:t>c</a:t>
            </a:r>
            <a:r>
              <a:rPr lang="en-US" dirty="0"/>
              <a:t>) </a:t>
            </a:r>
            <a:r>
              <a:rPr lang="en-ID" dirty="0">
                <a:latin typeface="Symbol"/>
                <a:cs typeface="Symbol"/>
              </a:rPr>
              <a:t>∈</a:t>
            </a:r>
            <a:r>
              <a:rPr lang="en-US" dirty="0"/>
              <a:t> </a:t>
            </a:r>
            <a:r>
              <a:rPr lang="en-US" i="1" dirty="0"/>
              <a:t>R</a:t>
            </a:r>
            <a:r>
              <a:rPr lang="en-US" dirty="0"/>
              <a:t> </a:t>
            </a:r>
            <a:r>
              <a:rPr lang="en-US" dirty="0" err="1"/>
              <a:t>sedemikian</a:t>
            </a:r>
            <a:r>
              <a:rPr lang="en-US" dirty="0"/>
              <a:t> </a:t>
            </a:r>
            <a:r>
              <a:rPr lang="en-US" dirty="0" err="1"/>
              <a:t>sehingga</a:t>
            </a:r>
            <a:r>
              <a:rPr lang="en-US" dirty="0"/>
              <a:t> (</a:t>
            </a:r>
            <a:r>
              <a:rPr lang="en-US" i="1" dirty="0"/>
              <a:t>a</a:t>
            </a:r>
            <a:r>
              <a:rPr lang="en-US" dirty="0"/>
              <a:t>, </a:t>
            </a:r>
            <a:r>
              <a:rPr lang="en-US" i="1" dirty="0"/>
              <a:t>c</a:t>
            </a:r>
            <a:r>
              <a:rPr lang="en-US" dirty="0"/>
              <a:t>) </a:t>
            </a:r>
            <a:r>
              <a:rPr lang="en-ID" dirty="0">
                <a:latin typeface="Symbol"/>
                <a:cs typeface="Symbol"/>
              </a:rPr>
              <a:t>∈</a:t>
            </a:r>
            <a:r>
              <a:rPr lang="en-US" dirty="0"/>
              <a:t> </a:t>
            </a:r>
            <a:r>
              <a:rPr lang="en-US" i="1" dirty="0"/>
              <a:t>R</a:t>
            </a:r>
          </a:p>
          <a:p>
            <a:pPr lvl="2"/>
            <a:r>
              <a:rPr lang="en-US" dirty="0" err="1"/>
              <a:t>Relasi</a:t>
            </a:r>
            <a:r>
              <a:rPr lang="en-US" dirty="0"/>
              <a:t> yang </a:t>
            </a:r>
            <a:r>
              <a:rPr lang="en-US" dirty="0" err="1"/>
              <a:t>hanya</a:t>
            </a:r>
            <a:r>
              <a:rPr lang="en-US" dirty="0"/>
              <a:t> </a:t>
            </a:r>
            <a:r>
              <a:rPr lang="en-US" dirty="0" err="1"/>
              <a:t>berisi</a:t>
            </a:r>
            <a:r>
              <a:rPr lang="en-US" dirty="0"/>
              <a:t> </a:t>
            </a:r>
            <a:r>
              <a:rPr lang="en-US" dirty="0" err="1"/>
              <a:t>satu</a:t>
            </a:r>
            <a:r>
              <a:rPr lang="en-US" dirty="0"/>
              <a:t> </a:t>
            </a:r>
            <a:r>
              <a:rPr lang="en-US" dirty="0" err="1"/>
              <a:t>elemen</a:t>
            </a:r>
            <a:r>
              <a:rPr lang="en-US" dirty="0"/>
              <a:t> </a:t>
            </a:r>
            <a:r>
              <a:rPr lang="en-US" dirty="0" err="1"/>
              <a:t>seperti</a:t>
            </a:r>
            <a:r>
              <a:rPr lang="en-US" dirty="0"/>
              <a:t> </a:t>
            </a:r>
            <a:r>
              <a:rPr lang="en-US" i="1" dirty="0"/>
              <a:t>R</a:t>
            </a:r>
            <a:r>
              <a:rPr lang="en-US" dirty="0"/>
              <a:t> = {(4, 5)} </a:t>
            </a:r>
            <a:r>
              <a:rPr lang="en-US" dirty="0" err="1"/>
              <a:t>selalu</a:t>
            </a:r>
            <a:r>
              <a:rPr lang="en-US" dirty="0"/>
              <a:t> </a:t>
            </a:r>
            <a:r>
              <a:rPr lang="en-US" dirty="0" err="1"/>
              <a:t>menghantar</a:t>
            </a:r>
            <a:endParaRPr lang="en-US" dirty="0"/>
          </a:p>
          <a:p>
            <a:pPr lvl="2"/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1ED17A4C-1464-DF45-B3CD-92BB07F570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5005784"/>
              </p:ext>
            </p:extLst>
          </p:nvPr>
        </p:nvGraphicFramePr>
        <p:xfrm>
          <a:off x="1905999" y="4327843"/>
          <a:ext cx="3046002" cy="184912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015334">
                  <a:extLst>
                    <a:ext uri="{9D8B030D-6E8A-4147-A177-3AD203B41FA5}">
                      <a16:colId xmlns:a16="http://schemas.microsoft.com/office/drawing/2014/main" val="1406584542"/>
                    </a:ext>
                  </a:extLst>
                </a:gridCol>
                <a:gridCol w="1015334">
                  <a:extLst>
                    <a:ext uri="{9D8B030D-6E8A-4147-A177-3AD203B41FA5}">
                      <a16:colId xmlns:a16="http://schemas.microsoft.com/office/drawing/2014/main" val="683798363"/>
                    </a:ext>
                  </a:extLst>
                </a:gridCol>
                <a:gridCol w="1015334">
                  <a:extLst>
                    <a:ext uri="{9D8B030D-6E8A-4147-A177-3AD203B41FA5}">
                      <a16:colId xmlns:a16="http://schemas.microsoft.com/office/drawing/2014/main" val="1685845330"/>
                    </a:ext>
                  </a:extLst>
                </a:gridCol>
              </a:tblGrid>
              <a:tr h="18542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(a, b)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(b, c)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(a, c)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279880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R="91440" algn="ctr">
                        <a:lnSpc>
                          <a:spcPts val="2195"/>
                        </a:lnSpc>
                      </a:pPr>
                      <a:r>
                        <a:rPr sz="1800" dirty="0">
                          <a:latin typeface="+mn-lt"/>
                          <a:cs typeface="Times New Roman"/>
                        </a:rPr>
                        <a:t>(3,</a:t>
                      </a:r>
                      <a:r>
                        <a:rPr sz="1800" spc="-95" dirty="0">
                          <a:latin typeface="+mn-lt"/>
                          <a:cs typeface="Times New Roman"/>
                        </a:rPr>
                        <a:t> </a:t>
                      </a:r>
                      <a:r>
                        <a:rPr sz="1800" spc="5" dirty="0">
                          <a:latin typeface="+mn-lt"/>
                          <a:cs typeface="Times New Roman"/>
                        </a:rPr>
                        <a:t>2)</a:t>
                      </a:r>
                      <a:endParaRPr sz="1800" dirty="0">
                        <a:latin typeface="+mn-lt"/>
                        <a:cs typeface="Times New Roman"/>
                      </a:endParaRPr>
                    </a:p>
                  </a:txBody>
                  <a:tcPr marL="0" marR="0" marT="57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8425" algn="ctr">
                        <a:lnSpc>
                          <a:spcPts val="2195"/>
                        </a:lnSpc>
                      </a:pPr>
                      <a:r>
                        <a:rPr sz="1800" dirty="0">
                          <a:latin typeface="+mn-lt"/>
                          <a:cs typeface="Times New Roman"/>
                        </a:rPr>
                        <a:t>(2,</a:t>
                      </a:r>
                      <a:r>
                        <a:rPr sz="1800" spc="-30" dirty="0">
                          <a:latin typeface="+mn-lt"/>
                          <a:cs typeface="Times New Roman"/>
                        </a:rPr>
                        <a:t> </a:t>
                      </a:r>
                      <a:r>
                        <a:rPr sz="1800" spc="5" dirty="0">
                          <a:latin typeface="+mn-lt"/>
                          <a:cs typeface="Times New Roman"/>
                        </a:rPr>
                        <a:t>1)</a:t>
                      </a:r>
                      <a:endParaRPr sz="1800" dirty="0">
                        <a:latin typeface="+mn-lt"/>
                        <a:cs typeface="Times New Roman"/>
                      </a:endParaRPr>
                    </a:p>
                  </a:txBody>
                  <a:tcPr marL="0" marR="0" marT="57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32384" algn="ctr">
                        <a:lnSpc>
                          <a:spcPts val="2195"/>
                        </a:lnSpc>
                      </a:pPr>
                      <a:r>
                        <a:rPr sz="1800" dirty="0">
                          <a:latin typeface="+mn-lt"/>
                          <a:cs typeface="Times New Roman"/>
                        </a:rPr>
                        <a:t>(3,</a:t>
                      </a:r>
                      <a:r>
                        <a:rPr sz="1800" spc="-100" dirty="0">
                          <a:latin typeface="+mn-lt"/>
                          <a:cs typeface="Times New Roman"/>
                        </a:rPr>
                        <a:t> </a:t>
                      </a:r>
                      <a:r>
                        <a:rPr sz="1800" spc="5" dirty="0">
                          <a:latin typeface="+mn-lt"/>
                          <a:cs typeface="Times New Roman"/>
                        </a:rPr>
                        <a:t>1)</a:t>
                      </a:r>
                      <a:endParaRPr sz="1800" dirty="0">
                        <a:latin typeface="+mn-lt"/>
                        <a:cs typeface="Times New Roman"/>
                      </a:endParaRPr>
                    </a:p>
                  </a:txBody>
                  <a:tcPr marL="0" marR="0" marT="57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49685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R="90805" algn="ctr">
                        <a:lnSpc>
                          <a:spcPts val="2050"/>
                        </a:lnSpc>
                      </a:pPr>
                      <a:r>
                        <a:rPr sz="1800" dirty="0">
                          <a:latin typeface="+mn-lt"/>
                          <a:cs typeface="Times New Roman"/>
                        </a:rPr>
                        <a:t>(4,</a:t>
                      </a:r>
                      <a:r>
                        <a:rPr sz="1800" spc="-100" dirty="0">
                          <a:latin typeface="+mn-lt"/>
                          <a:cs typeface="Times New Roman"/>
                        </a:rPr>
                        <a:t> </a:t>
                      </a:r>
                      <a:r>
                        <a:rPr sz="1800" spc="5" dirty="0">
                          <a:latin typeface="+mn-lt"/>
                          <a:cs typeface="Times New Roman"/>
                        </a:rPr>
                        <a:t>2)</a:t>
                      </a:r>
                      <a:endParaRPr sz="1800" dirty="0">
                        <a:latin typeface="+mn-lt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8425" algn="ctr">
                        <a:lnSpc>
                          <a:spcPts val="2050"/>
                        </a:lnSpc>
                      </a:pPr>
                      <a:r>
                        <a:rPr sz="1800" dirty="0">
                          <a:latin typeface="+mn-lt"/>
                          <a:cs typeface="Times New Roman"/>
                        </a:rPr>
                        <a:t>(2,</a:t>
                      </a:r>
                      <a:r>
                        <a:rPr sz="1800" spc="-30" dirty="0">
                          <a:latin typeface="+mn-lt"/>
                          <a:cs typeface="Times New Roman"/>
                        </a:rPr>
                        <a:t> </a:t>
                      </a:r>
                      <a:r>
                        <a:rPr sz="1800" spc="5" dirty="0">
                          <a:latin typeface="+mn-lt"/>
                          <a:cs typeface="Times New Roman"/>
                        </a:rPr>
                        <a:t>1)</a:t>
                      </a:r>
                      <a:endParaRPr sz="1800" dirty="0">
                        <a:latin typeface="+mn-lt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32384" algn="ctr">
                        <a:lnSpc>
                          <a:spcPts val="2050"/>
                        </a:lnSpc>
                      </a:pPr>
                      <a:r>
                        <a:rPr sz="1800" dirty="0">
                          <a:latin typeface="+mn-lt"/>
                          <a:cs typeface="Times New Roman"/>
                        </a:rPr>
                        <a:t>(4,</a:t>
                      </a:r>
                      <a:r>
                        <a:rPr sz="1800" spc="-100" dirty="0">
                          <a:latin typeface="+mn-lt"/>
                          <a:cs typeface="Times New Roman"/>
                        </a:rPr>
                        <a:t> </a:t>
                      </a:r>
                      <a:r>
                        <a:rPr sz="1800" spc="5" dirty="0">
                          <a:latin typeface="+mn-lt"/>
                          <a:cs typeface="Times New Roman"/>
                        </a:rPr>
                        <a:t>1)</a:t>
                      </a:r>
                      <a:endParaRPr sz="1800">
                        <a:latin typeface="+mn-lt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94322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R="90805" algn="ctr">
                        <a:lnSpc>
                          <a:spcPts val="2050"/>
                        </a:lnSpc>
                      </a:pPr>
                      <a:r>
                        <a:rPr sz="1800" dirty="0">
                          <a:latin typeface="+mn-lt"/>
                          <a:cs typeface="Times New Roman"/>
                        </a:rPr>
                        <a:t>(4,</a:t>
                      </a:r>
                      <a:r>
                        <a:rPr sz="1800" spc="-100" dirty="0">
                          <a:latin typeface="+mn-lt"/>
                          <a:cs typeface="Times New Roman"/>
                        </a:rPr>
                        <a:t> </a:t>
                      </a:r>
                      <a:r>
                        <a:rPr sz="1800" spc="5" dirty="0">
                          <a:latin typeface="+mn-lt"/>
                          <a:cs typeface="Times New Roman"/>
                        </a:rPr>
                        <a:t>3)</a:t>
                      </a:r>
                      <a:endParaRPr sz="1800">
                        <a:latin typeface="+mn-lt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8425" algn="ctr">
                        <a:lnSpc>
                          <a:spcPts val="2050"/>
                        </a:lnSpc>
                      </a:pPr>
                      <a:r>
                        <a:rPr sz="1800" dirty="0">
                          <a:latin typeface="+mn-lt"/>
                          <a:cs typeface="Times New Roman"/>
                        </a:rPr>
                        <a:t>(3,</a:t>
                      </a:r>
                      <a:r>
                        <a:rPr sz="1800" spc="-30" dirty="0">
                          <a:latin typeface="+mn-lt"/>
                          <a:cs typeface="Times New Roman"/>
                        </a:rPr>
                        <a:t> </a:t>
                      </a:r>
                      <a:r>
                        <a:rPr sz="1800" spc="5" dirty="0">
                          <a:latin typeface="+mn-lt"/>
                          <a:cs typeface="Times New Roman"/>
                        </a:rPr>
                        <a:t>1)</a:t>
                      </a:r>
                      <a:endParaRPr sz="1800" dirty="0">
                        <a:latin typeface="+mn-lt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32384" algn="ctr">
                        <a:lnSpc>
                          <a:spcPts val="2050"/>
                        </a:lnSpc>
                      </a:pPr>
                      <a:r>
                        <a:rPr sz="1800" dirty="0">
                          <a:latin typeface="+mn-lt"/>
                          <a:cs typeface="Times New Roman"/>
                        </a:rPr>
                        <a:t>(4,</a:t>
                      </a:r>
                      <a:r>
                        <a:rPr sz="1800" spc="-100" dirty="0">
                          <a:latin typeface="+mn-lt"/>
                          <a:cs typeface="Times New Roman"/>
                        </a:rPr>
                        <a:t> </a:t>
                      </a:r>
                      <a:r>
                        <a:rPr sz="1800" spc="5" dirty="0">
                          <a:latin typeface="+mn-lt"/>
                          <a:cs typeface="Times New Roman"/>
                        </a:rPr>
                        <a:t>1)</a:t>
                      </a:r>
                      <a:endParaRPr sz="1800" dirty="0">
                        <a:latin typeface="+mn-lt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726669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R="90805" algn="ctr">
                        <a:lnSpc>
                          <a:spcPts val="2000"/>
                        </a:lnSpc>
                      </a:pPr>
                      <a:r>
                        <a:rPr sz="1800" dirty="0">
                          <a:latin typeface="+mn-lt"/>
                          <a:cs typeface="Times New Roman"/>
                        </a:rPr>
                        <a:t>(4,</a:t>
                      </a:r>
                      <a:r>
                        <a:rPr sz="1800" spc="-100" dirty="0">
                          <a:latin typeface="+mn-lt"/>
                          <a:cs typeface="Times New Roman"/>
                        </a:rPr>
                        <a:t> </a:t>
                      </a:r>
                      <a:r>
                        <a:rPr sz="1800" spc="5" dirty="0">
                          <a:latin typeface="+mn-lt"/>
                          <a:cs typeface="Times New Roman"/>
                        </a:rPr>
                        <a:t>3)</a:t>
                      </a:r>
                      <a:endParaRPr sz="1800">
                        <a:latin typeface="+mn-lt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8425" algn="ctr">
                        <a:lnSpc>
                          <a:spcPts val="2000"/>
                        </a:lnSpc>
                      </a:pPr>
                      <a:r>
                        <a:rPr sz="1800" dirty="0">
                          <a:latin typeface="+mn-lt"/>
                          <a:cs typeface="Times New Roman"/>
                        </a:rPr>
                        <a:t>(3,</a:t>
                      </a:r>
                      <a:r>
                        <a:rPr sz="1800" spc="-30" dirty="0">
                          <a:latin typeface="+mn-lt"/>
                          <a:cs typeface="Times New Roman"/>
                        </a:rPr>
                        <a:t> </a:t>
                      </a:r>
                      <a:r>
                        <a:rPr sz="1800" spc="5" dirty="0">
                          <a:latin typeface="+mn-lt"/>
                          <a:cs typeface="Times New Roman"/>
                        </a:rPr>
                        <a:t>2)</a:t>
                      </a:r>
                      <a:endParaRPr sz="1800">
                        <a:latin typeface="+mn-lt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32384" algn="ctr">
                        <a:lnSpc>
                          <a:spcPts val="2000"/>
                        </a:lnSpc>
                      </a:pPr>
                      <a:r>
                        <a:rPr sz="1800" dirty="0">
                          <a:latin typeface="+mn-lt"/>
                          <a:cs typeface="Times New Roman"/>
                        </a:rPr>
                        <a:t>(4,</a:t>
                      </a:r>
                      <a:r>
                        <a:rPr sz="1800" spc="-100" dirty="0">
                          <a:latin typeface="+mn-lt"/>
                          <a:cs typeface="Times New Roman"/>
                        </a:rPr>
                        <a:t> </a:t>
                      </a:r>
                      <a:r>
                        <a:rPr sz="1800" spc="5" dirty="0">
                          <a:latin typeface="+mn-lt"/>
                          <a:cs typeface="Times New Roman"/>
                        </a:rPr>
                        <a:t>2)</a:t>
                      </a:r>
                      <a:endParaRPr sz="1800" dirty="0">
                        <a:latin typeface="+mn-lt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97954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09349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8F20D6E-0588-8945-BCDE-FF86936519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Sifat-</a:t>
            </a:r>
            <a:r>
              <a:rPr lang="en-US" b="1" dirty="0" err="1"/>
              <a:t>sifat</a:t>
            </a:r>
            <a:r>
              <a:rPr lang="en-US" b="1" dirty="0"/>
              <a:t> </a:t>
            </a:r>
            <a:r>
              <a:rPr lang="en-US" b="1" dirty="0" err="1"/>
              <a:t>Relasi</a:t>
            </a:r>
            <a:r>
              <a:rPr lang="en-US" b="1" dirty="0"/>
              <a:t> Biner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49D4E79-B28D-E743-8CFA-32DB91F7E4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D" spc="-5" dirty="0" err="1">
                <a:cs typeface="Times New Roman"/>
              </a:rPr>
              <a:t>Relasi</a:t>
            </a:r>
            <a:r>
              <a:rPr lang="en-ID" spc="-5" dirty="0">
                <a:cs typeface="Times New Roman"/>
              </a:rPr>
              <a:t> yang </a:t>
            </a:r>
            <a:r>
              <a:rPr lang="en-ID" spc="-5" dirty="0" err="1">
                <a:cs typeface="Times New Roman"/>
              </a:rPr>
              <a:t>bersifat</a:t>
            </a:r>
            <a:r>
              <a:rPr lang="en-ID" spc="-5" dirty="0">
                <a:cs typeface="Times New Roman"/>
              </a:rPr>
              <a:t> </a:t>
            </a:r>
            <a:r>
              <a:rPr lang="en-ID" spc="-10" dirty="0" err="1">
                <a:cs typeface="Times New Roman"/>
              </a:rPr>
              <a:t>menghantar</a:t>
            </a:r>
            <a:r>
              <a:rPr lang="en-ID" spc="-10" dirty="0">
                <a:cs typeface="Times New Roman"/>
              </a:rPr>
              <a:t> </a:t>
            </a:r>
            <a:r>
              <a:rPr lang="en-ID" spc="-5" dirty="0" err="1">
                <a:cs typeface="Times New Roman"/>
              </a:rPr>
              <a:t>tidak</a:t>
            </a:r>
            <a:r>
              <a:rPr lang="en-ID" spc="-5" dirty="0">
                <a:cs typeface="Times New Roman"/>
              </a:rPr>
              <a:t> </a:t>
            </a:r>
            <a:r>
              <a:rPr lang="en-ID" spc="-20" dirty="0" err="1">
                <a:cs typeface="Times New Roman"/>
              </a:rPr>
              <a:t>mempunyai</a:t>
            </a:r>
            <a:r>
              <a:rPr lang="en-ID" spc="-20" dirty="0">
                <a:cs typeface="Times New Roman"/>
              </a:rPr>
              <a:t> </a:t>
            </a:r>
            <a:r>
              <a:rPr lang="en-ID" spc="-5" dirty="0" err="1">
                <a:cs typeface="Times New Roman"/>
              </a:rPr>
              <a:t>ciri</a:t>
            </a:r>
            <a:r>
              <a:rPr lang="en-ID" spc="-5" dirty="0">
                <a:cs typeface="Times New Roman"/>
              </a:rPr>
              <a:t> </a:t>
            </a:r>
            <a:r>
              <a:rPr lang="en-ID" dirty="0" err="1">
                <a:cs typeface="Times New Roman"/>
              </a:rPr>
              <a:t>khusus</a:t>
            </a:r>
            <a:r>
              <a:rPr lang="en-ID" dirty="0">
                <a:cs typeface="Times New Roman"/>
              </a:rPr>
              <a:t> pada </a:t>
            </a:r>
            <a:r>
              <a:rPr lang="en-ID" spc="-15" dirty="0" err="1">
                <a:cs typeface="Times New Roman"/>
              </a:rPr>
              <a:t>matriks</a:t>
            </a:r>
            <a:r>
              <a:rPr lang="en-ID" spc="-55" dirty="0">
                <a:cs typeface="Times New Roman"/>
              </a:rPr>
              <a:t> </a:t>
            </a:r>
            <a:r>
              <a:rPr lang="en-ID" spc="-10" dirty="0" err="1">
                <a:cs typeface="Times New Roman"/>
              </a:rPr>
              <a:t>representasinya</a:t>
            </a:r>
            <a:endParaRPr lang="en-ID" spc="-10" dirty="0">
              <a:cs typeface="Times New Roman"/>
            </a:endParaRPr>
          </a:p>
          <a:p>
            <a:r>
              <a:rPr lang="en-ID" spc="-5" dirty="0">
                <a:cs typeface="Times New Roman"/>
              </a:rPr>
              <a:t>Sifat </a:t>
            </a:r>
            <a:r>
              <a:rPr lang="en-ID" spc="-10" dirty="0" err="1">
                <a:cs typeface="Times New Roman"/>
              </a:rPr>
              <a:t>menghantar</a:t>
            </a:r>
            <a:r>
              <a:rPr lang="en-ID" spc="-10" dirty="0">
                <a:cs typeface="Times New Roman"/>
              </a:rPr>
              <a:t> </a:t>
            </a:r>
            <a:r>
              <a:rPr lang="en-ID" dirty="0">
                <a:cs typeface="Times New Roman"/>
              </a:rPr>
              <a:t>pada </a:t>
            </a:r>
            <a:r>
              <a:rPr lang="en-ID" spc="-5" dirty="0" err="1">
                <a:cs typeface="Times New Roman"/>
              </a:rPr>
              <a:t>graf</a:t>
            </a:r>
            <a:r>
              <a:rPr lang="en-ID" spc="-5" dirty="0">
                <a:cs typeface="Times New Roman"/>
              </a:rPr>
              <a:t> </a:t>
            </a:r>
            <a:r>
              <a:rPr lang="en-ID" spc="-10" dirty="0" err="1">
                <a:cs typeface="Times New Roman"/>
              </a:rPr>
              <a:t>berarah</a:t>
            </a:r>
            <a:r>
              <a:rPr lang="en-ID" spc="-10" dirty="0">
                <a:cs typeface="Times New Roman"/>
              </a:rPr>
              <a:t> </a:t>
            </a:r>
            <a:r>
              <a:rPr lang="en-ID" spc="-5" dirty="0" err="1">
                <a:cs typeface="Times New Roman"/>
              </a:rPr>
              <a:t>ditunjukkan</a:t>
            </a:r>
            <a:r>
              <a:rPr lang="en-ID" spc="-5" dirty="0">
                <a:cs typeface="Times New Roman"/>
              </a:rPr>
              <a:t> </a:t>
            </a:r>
            <a:r>
              <a:rPr lang="en-ID" dirty="0">
                <a:cs typeface="Times New Roman"/>
              </a:rPr>
              <a:t>oleh: </a:t>
            </a:r>
            <a:r>
              <a:rPr lang="en-ID" dirty="0" err="1">
                <a:cs typeface="Times New Roman"/>
              </a:rPr>
              <a:t>jika</a:t>
            </a:r>
            <a:r>
              <a:rPr lang="en-ID" dirty="0">
                <a:cs typeface="Times New Roman"/>
              </a:rPr>
              <a:t> </a:t>
            </a:r>
            <a:r>
              <a:rPr lang="en-ID" dirty="0" err="1">
                <a:cs typeface="Times New Roman"/>
              </a:rPr>
              <a:t>ada</a:t>
            </a:r>
            <a:r>
              <a:rPr lang="en-ID" dirty="0">
                <a:cs typeface="Times New Roman"/>
              </a:rPr>
              <a:t> </a:t>
            </a:r>
            <a:r>
              <a:rPr lang="en-ID" dirty="0" err="1">
                <a:cs typeface="Times New Roman"/>
              </a:rPr>
              <a:t>busur</a:t>
            </a:r>
            <a:r>
              <a:rPr lang="en-ID" dirty="0">
                <a:cs typeface="Times New Roman"/>
              </a:rPr>
              <a:t> </a:t>
            </a:r>
            <a:r>
              <a:rPr lang="en-ID" spc="-5" dirty="0" err="1">
                <a:cs typeface="Times New Roman"/>
              </a:rPr>
              <a:t>dari</a:t>
            </a:r>
            <a:r>
              <a:rPr lang="en-ID" spc="-5" dirty="0">
                <a:cs typeface="Times New Roman"/>
              </a:rPr>
              <a:t> </a:t>
            </a:r>
            <a:r>
              <a:rPr lang="en-ID" i="1" spc="5" dirty="0">
                <a:cs typeface="Times New Roman"/>
              </a:rPr>
              <a:t>a </a:t>
            </a:r>
            <a:r>
              <a:rPr lang="en-ID" spc="5" dirty="0" err="1">
                <a:cs typeface="Times New Roman"/>
              </a:rPr>
              <a:t>ke</a:t>
            </a:r>
            <a:r>
              <a:rPr lang="en-ID" spc="5" dirty="0">
                <a:cs typeface="Times New Roman"/>
              </a:rPr>
              <a:t> </a:t>
            </a:r>
            <a:r>
              <a:rPr lang="en-ID" i="1" spc="5" dirty="0">
                <a:cs typeface="Times New Roman"/>
              </a:rPr>
              <a:t>b </a:t>
            </a:r>
            <a:r>
              <a:rPr lang="en-ID" dirty="0">
                <a:cs typeface="Times New Roman"/>
              </a:rPr>
              <a:t>dan </a:t>
            </a:r>
            <a:r>
              <a:rPr lang="en-ID" spc="-5" dirty="0" err="1">
                <a:cs typeface="Times New Roman"/>
              </a:rPr>
              <a:t>dari</a:t>
            </a:r>
            <a:r>
              <a:rPr lang="en-ID" spc="-5" dirty="0">
                <a:cs typeface="Times New Roman"/>
              </a:rPr>
              <a:t> </a:t>
            </a:r>
            <a:r>
              <a:rPr lang="en-ID" i="1" spc="5" dirty="0">
                <a:cs typeface="Times New Roman"/>
              </a:rPr>
              <a:t>b </a:t>
            </a:r>
            <a:r>
              <a:rPr lang="en-ID" spc="5" dirty="0" err="1">
                <a:cs typeface="Times New Roman"/>
              </a:rPr>
              <a:t>ke</a:t>
            </a:r>
            <a:r>
              <a:rPr lang="en-ID" spc="5" dirty="0">
                <a:cs typeface="Times New Roman"/>
              </a:rPr>
              <a:t> </a:t>
            </a:r>
            <a:r>
              <a:rPr lang="en-ID" i="1" spc="-5" dirty="0">
                <a:cs typeface="Times New Roman"/>
              </a:rPr>
              <a:t>c</a:t>
            </a:r>
            <a:r>
              <a:rPr lang="en-ID" spc="-5" dirty="0">
                <a:cs typeface="Times New Roman"/>
              </a:rPr>
              <a:t>, </a:t>
            </a:r>
            <a:r>
              <a:rPr lang="en-ID" spc="-15" dirty="0" err="1">
                <a:cs typeface="Times New Roman"/>
              </a:rPr>
              <a:t>maka</a:t>
            </a:r>
            <a:r>
              <a:rPr lang="en-ID" spc="-15" dirty="0">
                <a:cs typeface="Times New Roman"/>
              </a:rPr>
              <a:t> </a:t>
            </a:r>
            <a:r>
              <a:rPr lang="en-ID" dirty="0">
                <a:cs typeface="Times New Roman"/>
              </a:rPr>
              <a:t>juga </a:t>
            </a:r>
            <a:r>
              <a:rPr lang="en-ID" spc="-5" dirty="0" err="1">
                <a:cs typeface="Times New Roman"/>
              </a:rPr>
              <a:t>terdapat</a:t>
            </a:r>
            <a:r>
              <a:rPr lang="en-ID" spc="-5" dirty="0">
                <a:cs typeface="Times New Roman"/>
              </a:rPr>
              <a:t> </a:t>
            </a:r>
            <a:r>
              <a:rPr lang="en-ID" dirty="0" err="1">
                <a:cs typeface="Times New Roman"/>
              </a:rPr>
              <a:t>busur</a:t>
            </a:r>
            <a:r>
              <a:rPr lang="en-ID" dirty="0">
                <a:cs typeface="Times New Roman"/>
              </a:rPr>
              <a:t> </a:t>
            </a:r>
            <a:r>
              <a:rPr lang="en-ID" spc="-10" dirty="0" err="1">
                <a:cs typeface="Times New Roman"/>
              </a:rPr>
              <a:t>berarah</a:t>
            </a:r>
            <a:r>
              <a:rPr lang="en-ID" spc="-10" dirty="0">
                <a:cs typeface="Times New Roman"/>
              </a:rPr>
              <a:t> </a:t>
            </a:r>
            <a:r>
              <a:rPr lang="en-ID" spc="-5" dirty="0" err="1">
                <a:cs typeface="Times New Roman"/>
              </a:rPr>
              <a:t>dari</a:t>
            </a:r>
            <a:r>
              <a:rPr lang="en-ID" spc="-5" dirty="0">
                <a:cs typeface="Times New Roman"/>
              </a:rPr>
              <a:t> </a:t>
            </a:r>
            <a:r>
              <a:rPr lang="en-ID" i="1" spc="5" dirty="0">
                <a:cs typeface="Times New Roman"/>
              </a:rPr>
              <a:t>a </a:t>
            </a:r>
            <a:r>
              <a:rPr lang="en-ID" spc="5" dirty="0" err="1">
                <a:cs typeface="Times New Roman"/>
              </a:rPr>
              <a:t>ke</a:t>
            </a:r>
            <a:r>
              <a:rPr lang="en-ID" spc="-110" dirty="0">
                <a:cs typeface="Times New Roman"/>
              </a:rPr>
              <a:t> </a:t>
            </a:r>
            <a:r>
              <a:rPr lang="en-ID" i="1" spc="-5" dirty="0">
                <a:cs typeface="Times New Roman"/>
              </a:rPr>
              <a:t>c</a:t>
            </a:r>
            <a:r>
              <a:rPr lang="en-ID" spc="-5" dirty="0">
                <a:cs typeface="Times New Roman"/>
              </a:rPr>
              <a:t>.</a:t>
            </a:r>
            <a:endParaRPr lang="en-ID" dirty="0">
              <a:cs typeface="Times New Roman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84053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8033E11-9133-EC49-BA95-37A75DAE9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Sifat-</a:t>
            </a:r>
            <a:r>
              <a:rPr lang="en-US" b="1" dirty="0" err="1"/>
              <a:t>sifat</a:t>
            </a:r>
            <a:r>
              <a:rPr lang="en-US" b="1" dirty="0"/>
              <a:t> </a:t>
            </a:r>
            <a:r>
              <a:rPr lang="en-US" b="1" dirty="0" err="1"/>
              <a:t>Relasi</a:t>
            </a:r>
            <a:r>
              <a:rPr lang="en-US" b="1" dirty="0"/>
              <a:t> Biner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E5A7E5E-A707-494F-ABDD-66FE12801B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 startAt="3"/>
            </a:pPr>
            <a:r>
              <a:rPr lang="en-ID" b="1" dirty="0" err="1"/>
              <a:t>Setangkup</a:t>
            </a:r>
            <a:r>
              <a:rPr lang="en-ID" b="1" dirty="0"/>
              <a:t> (</a:t>
            </a:r>
            <a:r>
              <a:rPr lang="en-ID" b="1" i="1" dirty="0"/>
              <a:t>symmetric</a:t>
            </a:r>
            <a:r>
              <a:rPr lang="en-ID" b="1" dirty="0"/>
              <a:t>) dan </a:t>
            </a:r>
            <a:r>
              <a:rPr lang="en-ID" b="1" dirty="0" err="1"/>
              <a:t>Tolak</a:t>
            </a:r>
            <a:r>
              <a:rPr lang="en-ID" b="1" dirty="0"/>
              <a:t> </a:t>
            </a:r>
            <a:r>
              <a:rPr lang="en-ID" b="1" dirty="0" err="1"/>
              <a:t>setangkup</a:t>
            </a:r>
            <a:r>
              <a:rPr lang="en-ID" b="1" dirty="0"/>
              <a:t> (</a:t>
            </a:r>
            <a:r>
              <a:rPr lang="en-ID" b="1" i="1" dirty="0"/>
              <a:t>antisymmetric</a:t>
            </a:r>
            <a:r>
              <a:rPr lang="en-ID" b="1" dirty="0"/>
              <a:t>)</a:t>
            </a:r>
          </a:p>
          <a:p>
            <a:pPr lvl="0"/>
            <a:r>
              <a:rPr lang="en-US" dirty="0" err="1"/>
              <a:t>Relasi</a:t>
            </a:r>
            <a:r>
              <a:rPr lang="en-US" dirty="0"/>
              <a:t> </a:t>
            </a:r>
            <a:r>
              <a:rPr lang="en-US" i="1" dirty="0"/>
              <a:t>R</a:t>
            </a:r>
            <a:r>
              <a:rPr lang="en-US" dirty="0"/>
              <a:t> pada </a:t>
            </a:r>
            <a:r>
              <a:rPr lang="en-US" dirty="0" err="1"/>
              <a:t>himpunan</a:t>
            </a:r>
            <a:r>
              <a:rPr lang="en-US" dirty="0"/>
              <a:t> </a:t>
            </a:r>
            <a:r>
              <a:rPr lang="en-US" i="1" dirty="0"/>
              <a:t>A</a:t>
            </a:r>
            <a:r>
              <a:rPr lang="en-US" dirty="0"/>
              <a:t> </a:t>
            </a:r>
            <a:r>
              <a:rPr lang="en-US" dirty="0" err="1"/>
              <a:t>disebut</a:t>
            </a:r>
            <a:r>
              <a:rPr lang="en-US" dirty="0"/>
              <a:t> </a:t>
            </a:r>
            <a:r>
              <a:rPr lang="en-US" b="1" dirty="0" err="1"/>
              <a:t>setangkup</a:t>
            </a:r>
            <a:r>
              <a:rPr lang="en-US" dirty="0"/>
              <a:t> </a:t>
            </a:r>
            <a:r>
              <a:rPr lang="en-US" dirty="0" err="1"/>
              <a:t>jika</a:t>
            </a:r>
            <a:r>
              <a:rPr lang="en-US" dirty="0"/>
              <a:t> (</a:t>
            </a:r>
            <a:r>
              <a:rPr lang="en-US" i="1" dirty="0"/>
              <a:t>a</a:t>
            </a:r>
            <a:r>
              <a:rPr lang="en-US" dirty="0"/>
              <a:t>, </a:t>
            </a:r>
            <a:r>
              <a:rPr lang="en-US" i="1" dirty="0"/>
              <a:t>b</a:t>
            </a:r>
            <a:r>
              <a:rPr lang="en-US" dirty="0"/>
              <a:t>) </a:t>
            </a:r>
            <a:r>
              <a:rPr lang="en-ID" dirty="0">
                <a:latin typeface="Symbol"/>
                <a:cs typeface="Symbol"/>
              </a:rPr>
              <a:t>∈</a:t>
            </a:r>
            <a:r>
              <a:rPr lang="en-US" dirty="0"/>
              <a:t> </a:t>
            </a:r>
            <a:r>
              <a:rPr lang="en-US" i="1" dirty="0"/>
              <a:t>R</a:t>
            </a:r>
            <a:r>
              <a:rPr lang="en-US" dirty="0"/>
              <a:t>, </a:t>
            </a:r>
            <a:r>
              <a:rPr lang="en-US" dirty="0" err="1"/>
              <a:t>maka</a:t>
            </a:r>
            <a:r>
              <a:rPr lang="en-US" dirty="0"/>
              <a:t> (</a:t>
            </a:r>
            <a:r>
              <a:rPr lang="en-US" i="1" dirty="0"/>
              <a:t>b</a:t>
            </a:r>
            <a:r>
              <a:rPr lang="en-US" dirty="0"/>
              <a:t>, </a:t>
            </a:r>
            <a:r>
              <a:rPr lang="en-US" i="1" dirty="0"/>
              <a:t>a</a:t>
            </a:r>
            <a:r>
              <a:rPr lang="en-US" dirty="0"/>
              <a:t>) </a:t>
            </a:r>
            <a:r>
              <a:rPr lang="en-ID" dirty="0">
                <a:latin typeface="Symbol"/>
                <a:cs typeface="Symbol"/>
              </a:rPr>
              <a:t>∈</a:t>
            </a:r>
            <a:r>
              <a:rPr lang="en-US" dirty="0"/>
              <a:t> </a:t>
            </a:r>
            <a:r>
              <a:rPr lang="en-US" i="1" dirty="0"/>
              <a:t>R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i="1" dirty="0"/>
              <a:t>a</a:t>
            </a:r>
            <a:r>
              <a:rPr lang="en-US" dirty="0"/>
              <a:t>, </a:t>
            </a:r>
            <a:r>
              <a:rPr lang="en-US" i="1" dirty="0"/>
              <a:t>b</a:t>
            </a:r>
            <a:r>
              <a:rPr lang="en-US" dirty="0"/>
              <a:t> </a:t>
            </a:r>
            <a:r>
              <a:rPr lang="en-ID" dirty="0">
                <a:latin typeface="Symbol"/>
                <a:cs typeface="Symbol"/>
              </a:rPr>
              <a:t>∈</a:t>
            </a:r>
            <a:r>
              <a:rPr lang="en-US" dirty="0"/>
              <a:t> </a:t>
            </a:r>
            <a:r>
              <a:rPr lang="en-US" i="1" dirty="0"/>
              <a:t>A</a:t>
            </a:r>
          </a:p>
          <a:p>
            <a:pPr lvl="0"/>
            <a:r>
              <a:rPr lang="en-US" dirty="0" err="1"/>
              <a:t>Relasi</a:t>
            </a:r>
            <a:r>
              <a:rPr lang="en-US" dirty="0"/>
              <a:t> </a:t>
            </a:r>
            <a:r>
              <a:rPr lang="en-US" i="1" dirty="0"/>
              <a:t>R</a:t>
            </a:r>
            <a:r>
              <a:rPr lang="en-US" dirty="0"/>
              <a:t> pada </a:t>
            </a:r>
            <a:r>
              <a:rPr lang="en-US" dirty="0" err="1"/>
              <a:t>himpunan</a:t>
            </a:r>
            <a:r>
              <a:rPr lang="en-US" dirty="0"/>
              <a:t> </a:t>
            </a:r>
            <a:r>
              <a:rPr lang="en-US" i="1" dirty="0"/>
              <a:t>A</a:t>
            </a:r>
            <a:r>
              <a:rPr lang="en-US" dirty="0"/>
              <a:t>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setangkup</a:t>
            </a:r>
            <a:r>
              <a:rPr lang="en-US" dirty="0"/>
              <a:t> </a:t>
            </a:r>
            <a:r>
              <a:rPr lang="en-US" dirty="0" err="1"/>
              <a:t>jika</a:t>
            </a:r>
            <a:r>
              <a:rPr lang="en-US" dirty="0"/>
              <a:t> (</a:t>
            </a:r>
            <a:r>
              <a:rPr lang="en-US" i="1" dirty="0"/>
              <a:t>a</a:t>
            </a:r>
            <a:r>
              <a:rPr lang="en-US" dirty="0"/>
              <a:t>, </a:t>
            </a:r>
            <a:r>
              <a:rPr lang="en-US" i="1" dirty="0"/>
              <a:t>b</a:t>
            </a:r>
            <a:r>
              <a:rPr lang="en-US" dirty="0"/>
              <a:t>) </a:t>
            </a:r>
            <a:r>
              <a:rPr lang="en-ID" dirty="0">
                <a:latin typeface="Symbol"/>
                <a:cs typeface="Symbol"/>
              </a:rPr>
              <a:t>∈</a:t>
            </a:r>
            <a:r>
              <a:rPr lang="en-US" dirty="0"/>
              <a:t> </a:t>
            </a:r>
            <a:r>
              <a:rPr lang="en-US" i="1" dirty="0"/>
              <a:t>R</a:t>
            </a:r>
            <a:r>
              <a:rPr lang="en-US" dirty="0"/>
              <a:t> </a:t>
            </a:r>
            <a:r>
              <a:rPr lang="en-US" dirty="0" err="1"/>
              <a:t>sedemikian</a:t>
            </a:r>
            <a:r>
              <a:rPr lang="en-US" dirty="0"/>
              <a:t>  </a:t>
            </a:r>
            <a:r>
              <a:rPr lang="en-US" dirty="0" err="1"/>
              <a:t>sehingga</a:t>
            </a:r>
            <a:r>
              <a:rPr lang="en-US" dirty="0"/>
              <a:t> (</a:t>
            </a:r>
            <a:r>
              <a:rPr lang="en-US" i="1" dirty="0"/>
              <a:t>b</a:t>
            </a:r>
            <a:r>
              <a:rPr lang="en-US" dirty="0"/>
              <a:t>, </a:t>
            </a:r>
            <a:r>
              <a:rPr lang="en-US" i="1" dirty="0"/>
              <a:t>a</a:t>
            </a:r>
            <a:r>
              <a:rPr lang="en-US" dirty="0"/>
              <a:t>) </a:t>
            </a:r>
            <a:r>
              <a:rPr lang="en-ID" dirty="0"/>
              <a:t>∉</a:t>
            </a:r>
            <a:r>
              <a:rPr lang="en-US" dirty="0"/>
              <a:t> </a:t>
            </a:r>
            <a:r>
              <a:rPr lang="en-US" i="1" dirty="0"/>
              <a:t>R</a:t>
            </a:r>
          </a:p>
          <a:p>
            <a:pPr lvl="0"/>
            <a:r>
              <a:rPr lang="en-US" dirty="0" err="1"/>
              <a:t>Relasi</a:t>
            </a:r>
            <a:r>
              <a:rPr lang="en-US" dirty="0"/>
              <a:t> </a:t>
            </a:r>
            <a:r>
              <a:rPr lang="en-US" i="1" dirty="0"/>
              <a:t>R</a:t>
            </a:r>
            <a:r>
              <a:rPr lang="en-US" dirty="0"/>
              <a:t> pada </a:t>
            </a:r>
            <a:r>
              <a:rPr lang="en-US" dirty="0" err="1"/>
              <a:t>himpunan</a:t>
            </a:r>
            <a:r>
              <a:rPr lang="en-US" dirty="0"/>
              <a:t> </a:t>
            </a:r>
            <a:r>
              <a:rPr lang="en-US" i="1" dirty="0"/>
              <a:t>A</a:t>
            </a:r>
            <a:r>
              <a:rPr lang="en-US" dirty="0"/>
              <a:t> </a:t>
            </a:r>
            <a:r>
              <a:rPr lang="en-US" dirty="0" err="1"/>
              <a:t>sedemikian</a:t>
            </a:r>
            <a:r>
              <a:rPr lang="en-US" dirty="0"/>
              <a:t> </a:t>
            </a:r>
            <a:r>
              <a:rPr lang="en-US" dirty="0" err="1"/>
              <a:t>sehingga</a:t>
            </a:r>
            <a:r>
              <a:rPr lang="en-US" dirty="0"/>
              <a:t> (</a:t>
            </a:r>
            <a:r>
              <a:rPr lang="en-US" i="1" dirty="0"/>
              <a:t>a</a:t>
            </a:r>
            <a:r>
              <a:rPr lang="en-US" dirty="0"/>
              <a:t>, </a:t>
            </a:r>
            <a:r>
              <a:rPr lang="en-US" i="1" dirty="0"/>
              <a:t>b</a:t>
            </a:r>
            <a:r>
              <a:rPr lang="en-US" dirty="0"/>
              <a:t>) </a:t>
            </a:r>
            <a:r>
              <a:rPr lang="en-ID" dirty="0">
                <a:latin typeface="Symbol"/>
                <a:cs typeface="Symbol"/>
              </a:rPr>
              <a:t>∈</a:t>
            </a:r>
            <a:r>
              <a:rPr lang="en-US" dirty="0"/>
              <a:t> </a:t>
            </a:r>
            <a:r>
              <a:rPr lang="en-US" i="1" dirty="0"/>
              <a:t>R</a:t>
            </a:r>
            <a:r>
              <a:rPr lang="en-US" dirty="0"/>
              <a:t>  dan (</a:t>
            </a:r>
            <a:r>
              <a:rPr lang="en-US" i="1" dirty="0"/>
              <a:t>b</a:t>
            </a:r>
            <a:r>
              <a:rPr lang="en-US" dirty="0"/>
              <a:t>, </a:t>
            </a:r>
            <a:r>
              <a:rPr lang="en-US" i="1" dirty="0"/>
              <a:t>a</a:t>
            </a:r>
            <a:r>
              <a:rPr lang="en-US" dirty="0"/>
              <a:t>) </a:t>
            </a:r>
            <a:r>
              <a:rPr lang="en-ID" dirty="0">
                <a:latin typeface="Symbol"/>
                <a:cs typeface="Symbol"/>
              </a:rPr>
              <a:t>∈</a:t>
            </a:r>
            <a:r>
              <a:rPr lang="en-US" dirty="0"/>
              <a:t> </a:t>
            </a:r>
            <a:r>
              <a:rPr lang="en-US" i="1" dirty="0"/>
              <a:t>R</a:t>
            </a:r>
            <a:r>
              <a:rPr lang="en-US" dirty="0"/>
              <a:t>  </a:t>
            </a:r>
            <a:r>
              <a:rPr lang="en-US" dirty="0" err="1"/>
              <a:t>hanya</a:t>
            </a:r>
            <a:r>
              <a:rPr lang="en-US" dirty="0"/>
              <a:t> </a:t>
            </a:r>
            <a:r>
              <a:rPr lang="en-US" dirty="0" err="1"/>
              <a:t>jika</a:t>
            </a:r>
            <a:r>
              <a:rPr lang="en-US" dirty="0"/>
              <a:t> </a:t>
            </a:r>
            <a:r>
              <a:rPr lang="en-US" i="1" dirty="0"/>
              <a:t>a</a:t>
            </a:r>
            <a:r>
              <a:rPr lang="en-US" dirty="0"/>
              <a:t> = </a:t>
            </a:r>
            <a:r>
              <a:rPr lang="en-US" i="1" dirty="0"/>
              <a:t>b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i="1" dirty="0"/>
              <a:t>a</a:t>
            </a:r>
            <a:r>
              <a:rPr lang="en-US" dirty="0"/>
              <a:t>, </a:t>
            </a:r>
            <a:r>
              <a:rPr lang="en-US" i="1" dirty="0"/>
              <a:t>b</a:t>
            </a:r>
            <a:r>
              <a:rPr lang="en-US" dirty="0"/>
              <a:t> </a:t>
            </a:r>
            <a:r>
              <a:rPr lang="en-ID" dirty="0">
                <a:latin typeface="Symbol"/>
                <a:cs typeface="Symbol"/>
              </a:rPr>
              <a:t>∈</a:t>
            </a:r>
            <a:r>
              <a:rPr lang="en-US" dirty="0"/>
              <a:t> </a:t>
            </a:r>
            <a:r>
              <a:rPr lang="en-US" i="1" dirty="0"/>
              <a:t>A</a:t>
            </a:r>
            <a:r>
              <a:rPr lang="en-US" dirty="0"/>
              <a:t> </a:t>
            </a:r>
            <a:r>
              <a:rPr lang="en-US" dirty="0" err="1"/>
              <a:t>disebut</a:t>
            </a:r>
            <a:r>
              <a:rPr lang="en-US" dirty="0"/>
              <a:t> </a:t>
            </a:r>
            <a:r>
              <a:rPr lang="en-US" b="1" dirty="0" err="1"/>
              <a:t>tolak-setangkup</a:t>
            </a:r>
            <a:endParaRPr lang="en-US" b="1" dirty="0"/>
          </a:p>
          <a:p>
            <a:pPr lvl="0"/>
            <a:r>
              <a:rPr lang="en-US" dirty="0" err="1"/>
              <a:t>Relasi</a:t>
            </a:r>
            <a:r>
              <a:rPr lang="en-US" dirty="0"/>
              <a:t> </a:t>
            </a:r>
            <a:r>
              <a:rPr lang="en-US" i="1" dirty="0"/>
              <a:t>R</a:t>
            </a:r>
            <a:r>
              <a:rPr lang="en-US" dirty="0"/>
              <a:t> pada </a:t>
            </a:r>
            <a:r>
              <a:rPr lang="en-US" dirty="0" err="1"/>
              <a:t>himpunan</a:t>
            </a:r>
            <a:r>
              <a:rPr lang="en-US" dirty="0"/>
              <a:t> </a:t>
            </a:r>
            <a:r>
              <a:rPr lang="en-US" i="1" dirty="0"/>
              <a:t>A</a:t>
            </a:r>
            <a:r>
              <a:rPr lang="en-US" dirty="0"/>
              <a:t>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tolak-setangkup</a:t>
            </a:r>
            <a:r>
              <a:rPr lang="en-US" dirty="0"/>
              <a:t> </a:t>
            </a:r>
            <a:r>
              <a:rPr lang="en-US" dirty="0" err="1"/>
              <a:t>jika</a:t>
            </a:r>
            <a:r>
              <a:rPr lang="en-US" dirty="0"/>
              <a:t> </a:t>
            </a:r>
            <a:r>
              <a:rPr lang="en-US" dirty="0" err="1"/>
              <a:t>ada</a:t>
            </a:r>
            <a:r>
              <a:rPr lang="en-US" dirty="0"/>
              <a:t> </a:t>
            </a:r>
            <a:r>
              <a:rPr lang="en-US" dirty="0" err="1"/>
              <a:t>elemen</a:t>
            </a:r>
            <a:r>
              <a:rPr lang="en-US" dirty="0"/>
              <a:t> </a:t>
            </a:r>
            <a:r>
              <a:rPr lang="en-US" dirty="0" err="1"/>
              <a:t>berbeda</a:t>
            </a:r>
            <a:r>
              <a:rPr lang="en-US" dirty="0"/>
              <a:t> </a:t>
            </a:r>
            <a:r>
              <a:rPr lang="en-US" i="1" dirty="0"/>
              <a:t>a</a:t>
            </a:r>
            <a:r>
              <a:rPr lang="en-US" dirty="0"/>
              <a:t> dan </a:t>
            </a:r>
            <a:r>
              <a:rPr lang="en-US" i="1" dirty="0"/>
              <a:t>b</a:t>
            </a:r>
            <a:r>
              <a:rPr lang="en-US" dirty="0"/>
              <a:t> </a:t>
            </a:r>
            <a:r>
              <a:rPr lang="en-US" dirty="0" err="1"/>
              <a:t>sedemikian</a:t>
            </a:r>
            <a:r>
              <a:rPr lang="en-US" dirty="0"/>
              <a:t> </a:t>
            </a:r>
            <a:r>
              <a:rPr lang="en-US" dirty="0" err="1"/>
              <a:t>sehingga</a:t>
            </a:r>
            <a:r>
              <a:rPr lang="en-US" dirty="0"/>
              <a:t> (</a:t>
            </a:r>
            <a:r>
              <a:rPr lang="en-US" i="1" dirty="0"/>
              <a:t>a</a:t>
            </a:r>
            <a:r>
              <a:rPr lang="en-US" dirty="0"/>
              <a:t>, </a:t>
            </a:r>
            <a:r>
              <a:rPr lang="en-US" i="1" dirty="0"/>
              <a:t>b</a:t>
            </a:r>
            <a:r>
              <a:rPr lang="en-US" dirty="0"/>
              <a:t>) </a:t>
            </a:r>
            <a:r>
              <a:rPr lang="en-ID" dirty="0">
                <a:latin typeface="Symbol"/>
                <a:cs typeface="Symbol"/>
              </a:rPr>
              <a:t>∈</a:t>
            </a:r>
            <a:r>
              <a:rPr lang="en-US" dirty="0"/>
              <a:t> </a:t>
            </a:r>
            <a:r>
              <a:rPr lang="en-US" i="1" dirty="0"/>
              <a:t>R</a:t>
            </a:r>
            <a:r>
              <a:rPr lang="en-US" dirty="0"/>
              <a:t> dan (</a:t>
            </a:r>
            <a:r>
              <a:rPr lang="en-US" i="1" dirty="0"/>
              <a:t>b</a:t>
            </a:r>
            <a:r>
              <a:rPr lang="en-US" dirty="0"/>
              <a:t>, </a:t>
            </a:r>
            <a:r>
              <a:rPr lang="en-US" i="1" dirty="0"/>
              <a:t>a</a:t>
            </a:r>
            <a:r>
              <a:rPr lang="en-US" dirty="0"/>
              <a:t>) </a:t>
            </a:r>
            <a:r>
              <a:rPr lang="en-ID" dirty="0">
                <a:latin typeface="Symbol"/>
                <a:cs typeface="Symbol"/>
              </a:rPr>
              <a:t>∈</a:t>
            </a:r>
            <a:r>
              <a:rPr lang="en-US" dirty="0"/>
              <a:t> </a:t>
            </a:r>
            <a:r>
              <a:rPr lang="en-US" i="1" dirty="0"/>
              <a:t>R</a:t>
            </a:r>
            <a:r>
              <a:rPr lang="en-US" dirty="0"/>
              <a:t>.</a:t>
            </a:r>
            <a:endParaRPr lang="en-ID" dirty="0"/>
          </a:p>
          <a:p>
            <a:pPr lvl="0"/>
            <a:endParaRPr lang="pt-BR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9979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845A7D-4249-CB40-A27F-88E82C45B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Sifat-</a:t>
            </a:r>
            <a:r>
              <a:rPr lang="en-US" b="1" dirty="0" err="1"/>
              <a:t>sifat</a:t>
            </a:r>
            <a:r>
              <a:rPr lang="en-US" b="1" dirty="0"/>
              <a:t> </a:t>
            </a:r>
            <a:r>
              <a:rPr lang="en-US" b="1" dirty="0" err="1"/>
              <a:t>Relasi</a:t>
            </a:r>
            <a:r>
              <a:rPr lang="en-US" b="1" dirty="0"/>
              <a:t> Biner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969FE1-AFD7-794A-BDB8-56C23EC8BC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Contoh</a:t>
            </a:r>
            <a:r>
              <a:rPr lang="en-US" dirty="0"/>
              <a:t> 11:</a:t>
            </a:r>
          </a:p>
          <a:p>
            <a:pPr lvl="1"/>
            <a:r>
              <a:rPr lang="en-ID" dirty="0" err="1"/>
              <a:t>Misalkan</a:t>
            </a:r>
            <a:r>
              <a:rPr lang="en-ID" dirty="0"/>
              <a:t> </a:t>
            </a:r>
            <a:r>
              <a:rPr lang="en-ID" i="1" dirty="0"/>
              <a:t>A</a:t>
            </a:r>
            <a:r>
              <a:rPr lang="en-ID" dirty="0"/>
              <a:t> = {1, 2, 3, 4}, dan </a:t>
            </a:r>
            <a:r>
              <a:rPr lang="en-ID" dirty="0" err="1"/>
              <a:t>relasi</a:t>
            </a:r>
            <a:r>
              <a:rPr lang="en-ID" dirty="0"/>
              <a:t> </a:t>
            </a:r>
            <a:r>
              <a:rPr lang="en-ID" i="1" dirty="0"/>
              <a:t>R</a:t>
            </a:r>
            <a:r>
              <a:rPr lang="en-ID" dirty="0"/>
              <a:t> di </a:t>
            </a:r>
            <a:r>
              <a:rPr lang="en-ID" dirty="0" err="1"/>
              <a:t>bawah</a:t>
            </a:r>
            <a:r>
              <a:rPr lang="en-ID" dirty="0"/>
              <a:t> </a:t>
            </a: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didefinisikan</a:t>
            </a:r>
            <a:r>
              <a:rPr lang="en-ID" dirty="0"/>
              <a:t> pada </a:t>
            </a:r>
            <a:r>
              <a:rPr lang="en-ID" dirty="0" err="1"/>
              <a:t>himpunan</a:t>
            </a:r>
            <a:r>
              <a:rPr lang="en-ID" dirty="0"/>
              <a:t> </a:t>
            </a:r>
            <a:r>
              <a:rPr lang="en-ID" i="1" dirty="0"/>
              <a:t>A</a:t>
            </a:r>
            <a:r>
              <a:rPr lang="en-ID" dirty="0"/>
              <a:t>, </a:t>
            </a:r>
            <a:r>
              <a:rPr lang="en-ID" dirty="0" err="1"/>
              <a:t>maka</a:t>
            </a:r>
            <a:r>
              <a:rPr lang="en-ID" dirty="0"/>
              <a:t>:</a:t>
            </a:r>
            <a:endParaRPr lang="en-US" dirty="0"/>
          </a:p>
          <a:p>
            <a:pPr lvl="2"/>
            <a:r>
              <a:rPr lang="en-US" dirty="0" err="1"/>
              <a:t>Relasi</a:t>
            </a:r>
            <a:r>
              <a:rPr lang="en-US" dirty="0"/>
              <a:t> </a:t>
            </a:r>
            <a:r>
              <a:rPr lang="en-US" i="1" dirty="0"/>
              <a:t>R</a:t>
            </a:r>
            <a:r>
              <a:rPr lang="en-US" dirty="0"/>
              <a:t> = {(1, 1), (1, 2), (2, 1), (2, 2), (2, 4), (4, 2), (4, 4)} </a:t>
            </a:r>
            <a:r>
              <a:rPr lang="en-US" dirty="0" err="1"/>
              <a:t>bersifat</a:t>
            </a:r>
            <a:r>
              <a:rPr lang="en-US" dirty="0"/>
              <a:t> </a:t>
            </a:r>
            <a:r>
              <a:rPr lang="en-US" dirty="0" err="1"/>
              <a:t>setangkup</a:t>
            </a:r>
            <a:r>
              <a:rPr lang="en-US" dirty="0"/>
              <a:t> </a:t>
            </a:r>
            <a:r>
              <a:rPr lang="en-US" dirty="0" err="1"/>
              <a:t>karena</a:t>
            </a:r>
            <a:r>
              <a:rPr lang="en-US" dirty="0"/>
              <a:t> </a:t>
            </a:r>
            <a:r>
              <a:rPr lang="en-US" dirty="0" err="1"/>
              <a:t>jika</a:t>
            </a:r>
            <a:r>
              <a:rPr lang="en-US" dirty="0"/>
              <a:t> (</a:t>
            </a:r>
            <a:r>
              <a:rPr lang="en-US" i="1" dirty="0"/>
              <a:t>a</a:t>
            </a:r>
            <a:r>
              <a:rPr lang="en-US" dirty="0"/>
              <a:t>, </a:t>
            </a:r>
            <a:r>
              <a:rPr lang="en-US" i="1" dirty="0"/>
              <a:t>b</a:t>
            </a:r>
            <a:r>
              <a:rPr lang="en-US" dirty="0"/>
              <a:t>) </a:t>
            </a:r>
            <a:r>
              <a:rPr lang="en-ID" dirty="0">
                <a:latin typeface="Symbol"/>
                <a:cs typeface="Symbol"/>
              </a:rPr>
              <a:t>∈</a:t>
            </a:r>
            <a:r>
              <a:rPr lang="en-US" dirty="0"/>
              <a:t> </a:t>
            </a:r>
            <a:r>
              <a:rPr lang="en-US" i="1" dirty="0"/>
              <a:t>R</a:t>
            </a:r>
            <a:r>
              <a:rPr lang="en-US" dirty="0"/>
              <a:t> </a:t>
            </a:r>
            <a:r>
              <a:rPr lang="en-US" dirty="0" err="1"/>
              <a:t>maka</a:t>
            </a:r>
            <a:r>
              <a:rPr lang="en-US" dirty="0"/>
              <a:t> (b, a) juga </a:t>
            </a:r>
            <a:r>
              <a:rPr lang="en-ID" dirty="0">
                <a:latin typeface="Symbol"/>
                <a:cs typeface="Symbol"/>
              </a:rPr>
              <a:t>∈</a:t>
            </a:r>
            <a:r>
              <a:rPr lang="en-US" dirty="0">
                <a:sym typeface="Symbol" pitchFamily="2" charset="2"/>
              </a:rPr>
              <a:t> </a:t>
            </a:r>
            <a:r>
              <a:rPr lang="en-US" i="1" dirty="0"/>
              <a:t>R</a:t>
            </a:r>
            <a:r>
              <a:rPr lang="en-US" dirty="0"/>
              <a:t>. Di </a:t>
            </a:r>
            <a:r>
              <a:rPr lang="en-US" dirty="0" err="1"/>
              <a:t>sini</a:t>
            </a:r>
            <a:r>
              <a:rPr lang="en-US" dirty="0"/>
              <a:t> (1, 2) dan (2, 1) </a:t>
            </a:r>
            <a:r>
              <a:rPr lang="en-ID" dirty="0">
                <a:latin typeface="Symbol"/>
                <a:cs typeface="Symbol"/>
              </a:rPr>
              <a:t>∈</a:t>
            </a:r>
            <a:r>
              <a:rPr lang="en-US" dirty="0"/>
              <a:t> </a:t>
            </a:r>
            <a:r>
              <a:rPr lang="en-US" i="1" dirty="0"/>
              <a:t>R</a:t>
            </a:r>
            <a:r>
              <a:rPr lang="en-US" dirty="0"/>
              <a:t>, </a:t>
            </a:r>
            <a:r>
              <a:rPr lang="en-US" dirty="0" err="1"/>
              <a:t>begitu</a:t>
            </a:r>
            <a:r>
              <a:rPr lang="en-US" dirty="0"/>
              <a:t> juga (2, 4) dan (4, 2) </a:t>
            </a:r>
            <a:r>
              <a:rPr lang="en-ID" dirty="0">
                <a:latin typeface="Symbol"/>
                <a:cs typeface="Symbol"/>
              </a:rPr>
              <a:t>∈</a:t>
            </a:r>
            <a:r>
              <a:rPr lang="en-US" dirty="0">
                <a:sym typeface="Symbol" pitchFamily="2" charset="2"/>
              </a:rPr>
              <a:t> </a:t>
            </a:r>
            <a:r>
              <a:rPr lang="en-US" i="1" dirty="0"/>
              <a:t>R</a:t>
            </a:r>
            <a:r>
              <a:rPr lang="en-US" dirty="0"/>
              <a:t>.</a:t>
            </a:r>
          </a:p>
          <a:p>
            <a:pPr lvl="2"/>
            <a:r>
              <a:rPr lang="en-US" dirty="0" err="1"/>
              <a:t>Relasi</a:t>
            </a:r>
            <a:r>
              <a:rPr lang="en-US" dirty="0"/>
              <a:t> </a:t>
            </a:r>
            <a:r>
              <a:rPr lang="en-US" i="1" dirty="0"/>
              <a:t>R</a:t>
            </a:r>
            <a:r>
              <a:rPr lang="en-US" dirty="0"/>
              <a:t> = {(1, 1), (2, 3), (2, 4), (4, 2) }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setangkup</a:t>
            </a:r>
            <a:r>
              <a:rPr lang="en-US" dirty="0"/>
              <a:t> </a:t>
            </a:r>
            <a:r>
              <a:rPr lang="en-US" dirty="0" err="1"/>
              <a:t>karena</a:t>
            </a:r>
            <a:r>
              <a:rPr lang="en-US" dirty="0"/>
              <a:t> (2, 3) </a:t>
            </a:r>
            <a:r>
              <a:rPr lang="en-ID" dirty="0">
                <a:latin typeface="Symbol"/>
                <a:cs typeface="Symbol"/>
              </a:rPr>
              <a:t>∈</a:t>
            </a:r>
            <a:r>
              <a:rPr lang="en-US" dirty="0"/>
              <a:t> </a:t>
            </a:r>
            <a:r>
              <a:rPr lang="en-US" i="1" dirty="0"/>
              <a:t>R</a:t>
            </a:r>
            <a:r>
              <a:rPr lang="en-US" dirty="0"/>
              <a:t>, </a:t>
            </a:r>
            <a:r>
              <a:rPr lang="en-US" dirty="0" err="1"/>
              <a:t>tetapi</a:t>
            </a:r>
            <a:r>
              <a:rPr lang="en-US" dirty="0"/>
              <a:t> (3, 2) </a:t>
            </a:r>
            <a:r>
              <a:rPr lang="en-ID" dirty="0"/>
              <a:t>∉</a:t>
            </a:r>
            <a:r>
              <a:rPr lang="en-US" dirty="0"/>
              <a:t> </a:t>
            </a:r>
            <a:r>
              <a:rPr lang="en-US" i="1" dirty="0"/>
              <a:t>R</a:t>
            </a:r>
          </a:p>
          <a:p>
            <a:pPr lvl="2"/>
            <a:r>
              <a:rPr lang="en-US" dirty="0" err="1"/>
              <a:t>Relasi</a:t>
            </a:r>
            <a:r>
              <a:rPr lang="en-US" dirty="0"/>
              <a:t> </a:t>
            </a:r>
            <a:r>
              <a:rPr lang="en-US" i="1" dirty="0"/>
              <a:t>R</a:t>
            </a:r>
            <a:r>
              <a:rPr lang="en-US" dirty="0"/>
              <a:t> = {(1, 1), (2, 2), (3, 3) } </a:t>
            </a:r>
            <a:r>
              <a:rPr lang="en-US" dirty="0" err="1"/>
              <a:t>tolak-setangkup</a:t>
            </a:r>
            <a:r>
              <a:rPr lang="en-US" dirty="0"/>
              <a:t> </a:t>
            </a:r>
            <a:r>
              <a:rPr lang="en-US" dirty="0" err="1"/>
              <a:t>karena</a:t>
            </a:r>
            <a:r>
              <a:rPr lang="en-US" dirty="0"/>
              <a:t> 1 = 1 dan (1, 1) </a:t>
            </a:r>
            <a:r>
              <a:rPr lang="en-ID" dirty="0">
                <a:latin typeface="Symbol"/>
                <a:cs typeface="Symbol"/>
              </a:rPr>
              <a:t>∈</a:t>
            </a:r>
            <a:r>
              <a:rPr lang="en-US" dirty="0"/>
              <a:t> </a:t>
            </a:r>
            <a:r>
              <a:rPr lang="en-US" i="1" dirty="0"/>
              <a:t>R</a:t>
            </a:r>
            <a:r>
              <a:rPr lang="en-US" dirty="0"/>
              <a:t>, 2 = 2 dan (2, 2) </a:t>
            </a:r>
            <a:r>
              <a:rPr lang="en-ID" dirty="0">
                <a:latin typeface="Symbol"/>
                <a:cs typeface="Symbol"/>
              </a:rPr>
              <a:t>∈</a:t>
            </a:r>
            <a:r>
              <a:rPr lang="en-US" dirty="0"/>
              <a:t> </a:t>
            </a:r>
            <a:r>
              <a:rPr lang="en-US" i="1" dirty="0"/>
              <a:t>R</a:t>
            </a:r>
            <a:r>
              <a:rPr lang="en-US" dirty="0"/>
              <a:t>, dan 3 = 3 dan (3, 3) </a:t>
            </a:r>
            <a:r>
              <a:rPr lang="en-ID" dirty="0">
                <a:latin typeface="Symbol"/>
                <a:cs typeface="Symbol"/>
              </a:rPr>
              <a:t>∈</a:t>
            </a:r>
            <a:r>
              <a:rPr lang="en-US" dirty="0">
                <a:sym typeface="Symbol" pitchFamily="2" charset="2"/>
              </a:rPr>
              <a:t> </a:t>
            </a:r>
            <a:r>
              <a:rPr lang="en-US" i="1" dirty="0"/>
              <a:t>R</a:t>
            </a:r>
            <a:r>
              <a:rPr lang="en-US" dirty="0"/>
              <a:t>. </a:t>
            </a:r>
            <a:r>
              <a:rPr lang="en-US" dirty="0" err="1"/>
              <a:t>Perhatikan</a:t>
            </a:r>
            <a:r>
              <a:rPr lang="en-US" dirty="0"/>
              <a:t> </a:t>
            </a:r>
            <a:r>
              <a:rPr lang="en-US" dirty="0" err="1"/>
              <a:t>bahwa</a:t>
            </a:r>
            <a:r>
              <a:rPr lang="en-US" dirty="0"/>
              <a:t> </a:t>
            </a:r>
            <a:r>
              <a:rPr lang="en-US" i="1" dirty="0"/>
              <a:t>R</a:t>
            </a:r>
            <a:r>
              <a:rPr lang="en-US" dirty="0"/>
              <a:t> juga </a:t>
            </a:r>
            <a:r>
              <a:rPr lang="en-US" dirty="0" err="1"/>
              <a:t>setangkup</a:t>
            </a:r>
            <a:r>
              <a:rPr lang="en-US" dirty="0"/>
              <a:t>.</a:t>
            </a:r>
          </a:p>
          <a:p>
            <a:pPr lvl="2"/>
            <a:r>
              <a:rPr lang="en-US" dirty="0" err="1"/>
              <a:t>Relasi</a:t>
            </a:r>
            <a:r>
              <a:rPr lang="en-US" dirty="0"/>
              <a:t> </a:t>
            </a:r>
            <a:r>
              <a:rPr lang="en-US" i="1" dirty="0"/>
              <a:t>R</a:t>
            </a:r>
            <a:r>
              <a:rPr lang="en-US" dirty="0"/>
              <a:t> = {(1, 1), (1, 2), (2, 2), (2, 3) } </a:t>
            </a:r>
            <a:r>
              <a:rPr lang="en-US" dirty="0" err="1"/>
              <a:t>tolak-setangkup</a:t>
            </a:r>
            <a:r>
              <a:rPr lang="en-US" dirty="0"/>
              <a:t> </a:t>
            </a:r>
            <a:r>
              <a:rPr lang="en-US" dirty="0" err="1"/>
              <a:t>karena</a:t>
            </a:r>
            <a:r>
              <a:rPr lang="en-US" dirty="0"/>
              <a:t> (1, 1) </a:t>
            </a:r>
            <a:r>
              <a:rPr lang="en-ID" dirty="0">
                <a:latin typeface="Symbol"/>
                <a:cs typeface="Symbol"/>
              </a:rPr>
              <a:t>∈</a:t>
            </a:r>
            <a:r>
              <a:rPr lang="en-US" dirty="0"/>
              <a:t> </a:t>
            </a:r>
            <a:r>
              <a:rPr lang="en-US" i="1" dirty="0"/>
              <a:t>R</a:t>
            </a:r>
            <a:r>
              <a:rPr lang="en-US" dirty="0"/>
              <a:t> dan 1 = 1 dan, (2, 2) </a:t>
            </a:r>
            <a:r>
              <a:rPr lang="en-ID" dirty="0">
                <a:latin typeface="Symbol"/>
                <a:cs typeface="Symbol"/>
              </a:rPr>
              <a:t>∈</a:t>
            </a:r>
            <a:r>
              <a:rPr lang="en-US" dirty="0"/>
              <a:t> </a:t>
            </a:r>
            <a:r>
              <a:rPr lang="en-US" i="1" dirty="0"/>
              <a:t>R</a:t>
            </a:r>
            <a:r>
              <a:rPr lang="en-US" dirty="0"/>
              <a:t> dan 2 = 2. </a:t>
            </a:r>
            <a:r>
              <a:rPr lang="en-US" dirty="0" err="1"/>
              <a:t>Perhatikan</a:t>
            </a:r>
            <a:r>
              <a:rPr lang="en-US" dirty="0"/>
              <a:t> </a:t>
            </a:r>
            <a:r>
              <a:rPr lang="en-US" dirty="0" err="1"/>
              <a:t>bahwa</a:t>
            </a:r>
            <a:r>
              <a:rPr lang="en-US" dirty="0"/>
              <a:t> </a:t>
            </a:r>
            <a:r>
              <a:rPr lang="en-US" i="1" dirty="0"/>
              <a:t>R</a:t>
            </a:r>
            <a:r>
              <a:rPr lang="en-US" dirty="0"/>
              <a:t>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setangkup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67383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845A7D-4249-CB40-A27F-88E82C45B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Sifat-</a:t>
            </a:r>
            <a:r>
              <a:rPr lang="en-US" b="1" dirty="0" err="1"/>
              <a:t>sifat</a:t>
            </a:r>
            <a:r>
              <a:rPr lang="en-US" b="1" dirty="0"/>
              <a:t> </a:t>
            </a:r>
            <a:r>
              <a:rPr lang="en-US" b="1" dirty="0" err="1"/>
              <a:t>Relasi</a:t>
            </a:r>
            <a:r>
              <a:rPr lang="en-US" b="1" dirty="0"/>
              <a:t> Biner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969FE1-AFD7-794A-BDB8-56C23EC8BC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Contoh</a:t>
            </a:r>
            <a:r>
              <a:rPr lang="en-US" dirty="0"/>
              <a:t> 11:</a:t>
            </a:r>
          </a:p>
          <a:p>
            <a:pPr lvl="1"/>
            <a:r>
              <a:rPr lang="en-ID" dirty="0" err="1"/>
              <a:t>Misalkan</a:t>
            </a:r>
            <a:r>
              <a:rPr lang="en-ID" dirty="0"/>
              <a:t> </a:t>
            </a:r>
            <a:r>
              <a:rPr lang="en-ID" i="1" dirty="0"/>
              <a:t>A</a:t>
            </a:r>
            <a:r>
              <a:rPr lang="en-ID" dirty="0"/>
              <a:t> = {1, 2, 3, 4}, dan </a:t>
            </a:r>
            <a:r>
              <a:rPr lang="en-ID" dirty="0" err="1"/>
              <a:t>relasi</a:t>
            </a:r>
            <a:r>
              <a:rPr lang="en-ID" dirty="0"/>
              <a:t> </a:t>
            </a:r>
            <a:r>
              <a:rPr lang="en-ID" i="1" dirty="0"/>
              <a:t>R</a:t>
            </a:r>
            <a:r>
              <a:rPr lang="en-ID" dirty="0"/>
              <a:t> di </a:t>
            </a:r>
            <a:r>
              <a:rPr lang="en-ID" dirty="0" err="1"/>
              <a:t>bawah</a:t>
            </a:r>
            <a:r>
              <a:rPr lang="en-ID" dirty="0"/>
              <a:t> </a:t>
            </a: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didefinisikan</a:t>
            </a:r>
            <a:r>
              <a:rPr lang="en-ID" dirty="0"/>
              <a:t> pada </a:t>
            </a:r>
            <a:r>
              <a:rPr lang="en-ID" dirty="0" err="1"/>
              <a:t>himpunan</a:t>
            </a:r>
            <a:r>
              <a:rPr lang="en-ID" dirty="0"/>
              <a:t> </a:t>
            </a:r>
            <a:r>
              <a:rPr lang="en-ID" i="1" dirty="0"/>
              <a:t>A</a:t>
            </a:r>
            <a:r>
              <a:rPr lang="en-ID" dirty="0"/>
              <a:t>, </a:t>
            </a:r>
            <a:r>
              <a:rPr lang="en-ID" dirty="0" err="1"/>
              <a:t>maka</a:t>
            </a:r>
            <a:r>
              <a:rPr lang="en-ID" dirty="0"/>
              <a:t>:</a:t>
            </a:r>
            <a:endParaRPr lang="en-US" dirty="0"/>
          </a:p>
          <a:p>
            <a:pPr lvl="2"/>
            <a:r>
              <a:rPr lang="en-US" dirty="0" err="1"/>
              <a:t>Relasi</a:t>
            </a:r>
            <a:r>
              <a:rPr lang="en-US" dirty="0"/>
              <a:t> </a:t>
            </a:r>
            <a:r>
              <a:rPr lang="en-US" i="1" dirty="0"/>
              <a:t>R</a:t>
            </a:r>
            <a:r>
              <a:rPr lang="en-US" dirty="0"/>
              <a:t> = {(1, 1), (2, 4), (3, 3), (4, 2) }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tolak-setangkup</a:t>
            </a:r>
            <a:r>
              <a:rPr lang="en-US" dirty="0"/>
              <a:t> </a:t>
            </a:r>
            <a:r>
              <a:rPr lang="en-US" dirty="0" err="1"/>
              <a:t>karena</a:t>
            </a:r>
            <a:r>
              <a:rPr lang="en-US" dirty="0"/>
              <a:t> 2 </a:t>
            </a:r>
            <a:r>
              <a:rPr lang="en-ID" spc="235" dirty="0">
                <a:latin typeface="Symbol"/>
                <a:cs typeface="Symbol"/>
              </a:rPr>
              <a:t></a:t>
            </a:r>
            <a:r>
              <a:rPr lang="en-US" dirty="0"/>
              <a:t> 4 </a:t>
            </a:r>
            <a:r>
              <a:rPr lang="en-US" dirty="0" err="1"/>
              <a:t>tetapi</a:t>
            </a:r>
            <a:r>
              <a:rPr lang="en-US" dirty="0"/>
              <a:t> (2, 4) dan (4, 2) </a:t>
            </a:r>
            <a:r>
              <a:rPr lang="en-US" dirty="0" err="1"/>
              <a:t>anggota</a:t>
            </a:r>
            <a:r>
              <a:rPr lang="en-US" dirty="0"/>
              <a:t> </a:t>
            </a:r>
            <a:r>
              <a:rPr lang="en-US" i="1" dirty="0"/>
              <a:t>R</a:t>
            </a:r>
            <a:r>
              <a:rPr lang="en-US" dirty="0"/>
              <a:t>.  </a:t>
            </a:r>
            <a:r>
              <a:rPr lang="en-US" dirty="0" err="1"/>
              <a:t>Relasi</a:t>
            </a:r>
            <a:r>
              <a:rPr lang="en-US" dirty="0"/>
              <a:t> </a:t>
            </a:r>
            <a:r>
              <a:rPr lang="en-US" i="1" dirty="0"/>
              <a:t>R</a:t>
            </a:r>
            <a:r>
              <a:rPr lang="en-US" dirty="0"/>
              <a:t> pada </a:t>
            </a:r>
            <a:r>
              <a:rPr lang="en-US" dirty="0" err="1"/>
              <a:t>butir</a:t>
            </a:r>
            <a:r>
              <a:rPr lang="en-US" dirty="0"/>
              <a:t> </a:t>
            </a:r>
            <a:r>
              <a:rPr lang="en-US" dirty="0" err="1"/>
              <a:t>pertama</a:t>
            </a:r>
            <a:r>
              <a:rPr lang="en-US" dirty="0"/>
              <a:t> dan </a:t>
            </a:r>
            <a:r>
              <a:rPr lang="en-US" dirty="0" err="1"/>
              <a:t>kedua</a:t>
            </a:r>
            <a:r>
              <a:rPr lang="en-US" dirty="0"/>
              <a:t> di </a:t>
            </a:r>
            <a:r>
              <a:rPr lang="en-US" dirty="0" err="1"/>
              <a:t>atas</a:t>
            </a:r>
            <a:r>
              <a:rPr lang="en-US" dirty="0"/>
              <a:t> juga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tolak-setangkup</a:t>
            </a:r>
            <a:endParaRPr lang="en-US" dirty="0"/>
          </a:p>
          <a:p>
            <a:pPr lvl="2"/>
            <a:r>
              <a:rPr lang="en-US" dirty="0" err="1"/>
              <a:t>Relasi</a:t>
            </a:r>
            <a:r>
              <a:rPr lang="en-US" dirty="0"/>
              <a:t> </a:t>
            </a:r>
            <a:r>
              <a:rPr lang="en-US" i="1" dirty="0"/>
              <a:t>R</a:t>
            </a:r>
            <a:r>
              <a:rPr lang="en-US" dirty="0"/>
              <a:t>  =  {(1, 2), (2, 3), (1, 3)}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setangkup</a:t>
            </a:r>
            <a:r>
              <a:rPr lang="en-US" dirty="0"/>
              <a:t> </a:t>
            </a:r>
            <a:r>
              <a:rPr lang="en-US" dirty="0" err="1"/>
              <a:t>tetapi</a:t>
            </a:r>
            <a:r>
              <a:rPr lang="en-US" dirty="0"/>
              <a:t> </a:t>
            </a:r>
            <a:r>
              <a:rPr lang="en-US" dirty="0" err="1"/>
              <a:t>tolak-setangkup</a:t>
            </a:r>
            <a:endParaRPr lang="en-US" dirty="0"/>
          </a:p>
          <a:p>
            <a:pPr lvl="2"/>
            <a:r>
              <a:rPr lang="en-US" dirty="0" err="1"/>
              <a:t>Relasi</a:t>
            </a:r>
            <a:r>
              <a:rPr lang="en-US" dirty="0"/>
              <a:t> </a:t>
            </a:r>
            <a:r>
              <a:rPr lang="en-US" i="1" dirty="0"/>
              <a:t>R</a:t>
            </a:r>
            <a:r>
              <a:rPr lang="en-US" dirty="0"/>
              <a:t> = {(1, 1), (2, 2), (2, 3), (3, 2), (4, 2), (4, 4)}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setangkup</a:t>
            </a:r>
            <a:r>
              <a:rPr lang="en-US" dirty="0"/>
              <a:t> dan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tolak-setangkup</a:t>
            </a:r>
            <a:r>
              <a:rPr lang="en-US" dirty="0"/>
              <a:t>. </a:t>
            </a:r>
            <a:r>
              <a:rPr lang="en-US" i="1" dirty="0"/>
              <a:t>R</a:t>
            </a:r>
            <a:r>
              <a:rPr lang="en-US" dirty="0"/>
              <a:t>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setangkup</a:t>
            </a:r>
            <a:r>
              <a:rPr lang="en-US" dirty="0"/>
              <a:t> </a:t>
            </a:r>
            <a:r>
              <a:rPr lang="en-US" dirty="0" err="1"/>
              <a:t>karena</a:t>
            </a:r>
            <a:r>
              <a:rPr lang="en-US" dirty="0"/>
              <a:t> (4, 2) </a:t>
            </a:r>
            <a:r>
              <a:rPr lang="en-ID" dirty="0">
                <a:latin typeface="Symbol"/>
                <a:cs typeface="Symbol"/>
              </a:rPr>
              <a:t>∈</a:t>
            </a:r>
            <a:r>
              <a:rPr lang="en-US" dirty="0"/>
              <a:t> </a:t>
            </a:r>
            <a:r>
              <a:rPr lang="en-US" i="1" dirty="0"/>
              <a:t>R</a:t>
            </a:r>
            <a:r>
              <a:rPr lang="en-US" dirty="0"/>
              <a:t> </a:t>
            </a:r>
            <a:r>
              <a:rPr lang="en-US" dirty="0" err="1"/>
              <a:t>tetapi</a:t>
            </a:r>
            <a:r>
              <a:rPr lang="en-US" dirty="0"/>
              <a:t> (2, 4) </a:t>
            </a:r>
            <a:r>
              <a:rPr lang="en-ID" dirty="0"/>
              <a:t>∉</a:t>
            </a:r>
            <a:r>
              <a:rPr lang="en-US" dirty="0"/>
              <a:t> </a:t>
            </a:r>
            <a:r>
              <a:rPr lang="en-US" i="1" dirty="0"/>
              <a:t>R</a:t>
            </a:r>
            <a:r>
              <a:rPr lang="en-US" dirty="0"/>
              <a:t>. </a:t>
            </a:r>
            <a:r>
              <a:rPr lang="en-US" i="1" dirty="0"/>
              <a:t>R</a:t>
            </a:r>
            <a:r>
              <a:rPr lang="en-US" dirty="0"/>
              <a:t>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tolak-setangkup</a:t>
            </a:r>
            <a:r>
              <a:rPr lang="en-US" dirty="0"/>
              <a:t> </a:t>
            </a:r>
            <a:r>
              <a:rPr lang="en-US" dirty="0" err="1"/>
              <a:t>karena</a:t>
            </a:r>
            <a:r>
              <a:rPr lang="en-US" dirty="0"/>
              <a:t> (2, 3) </a:t>
            </a:r>
            <a:r>
              <a:rPr lang="en-ID" dirty="0">
                <a:latin typeface="Symbol"/>
                <a:cs typeface="Symbol"/>
              </a:rPr>
              <a:t>∈</a:t>
            </a:r>
            <a:r>
              <a:rPr lang="en-US" dirty="0"/>
              <a:t> </a:t>
            </a:r>
            <a:r>
              <a:rPr lang="en-US" i="1" dirty="0"/>
              <a:t>R</a:t>
            </a:r>
            <a:r>
              <a:rPr lang="en-US" dirty="0"/>
              <a:t> dan (3, 2) </a:t>
            </a:r>
            <a:r>
              <a:rPr lang="en-ID" dirty="0">
                <a:latin typeface="Symbol"/>
                <a:cs typeface="Symbol"/>
              </a:rPr>
              <a:t>∈</a:t>
            </a:r>
            <a:r>
              <a:rPr lang="en-US" dirty="0"/>
              <a:t> </a:t>
            </a:r>
            <a:r>
              <a:rPr lang="en-US" i="1" dirty="0"/>
              <a:t>R</a:t>
            </a:r>
            <a:r>
              <a:rPr lang="en-US" dirty="0"/>
              <a:t> </a:t>
            </a:r>
            <a:r>
              <a:rPr lang="en-US" dirty="0" err="1"/>
              <a:t>tetapi</a:t>
            </a:r>
            <a:r>
              <a:rPr lang="en-US" dirty="0"/>
              <a:t> 2 </a:t>
            </a:r>
            <a:r>
              <a:rPr lang="en-ID" spc="235" dirty="0">
                <a:latin typeface="Symbol"/>
                <a:cs typeface="Symbol"/>
              </a:rPr>
              <a:t></a:t>
            </a:r>
            <a:r>
              <a:rPr lang="en-US" dirty="0"/>
              <a:t> 3</a:t>
            </a:r>
          </a:p>
        </p:txBody>
      </p:sp>
    </p:spTree>
    <p:extLst>
      <p:ext uri="{BB962C8B-B14F-4D97-AF65-F5344CB8AC3E}">
        <p14:creationId xmlns:p14="http://schemas.microsoft.com/office/powerpoint/2010/main" val="1321452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D780D3-7314-1D47-8165-9A892DE869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Sifat-</a:t>
            </a:r>
            <a:r>
              <a:rPr lang="en-US" b="1" dirty="0" err="1"/>
              <a:t>sifat</a:t>
            </a:r>
            <a:r>
              <a:rPr lang="en-US" b="1" dirty="0"/>
              <a:t> </a:t>
            </a:r>
            <a:r>
              <a:rPr lang="en-US" b="1" dirty="0" err="1"/>
              <a:t>Relasi</a:t>
            </a:r>
            <a:r>
              <a:rPr lang="en-US" b="1" dirty="0"/>
              <a:t> Biner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00B3086-7808-D04C-97F4-7CA1278A98D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/>
              <a:lstStyle/>
              <a:p>
                <a:r>
                  <a:rPr lang="en-US" dirty="0"/>
                  <a:t>Relasi yang </a:t>
                </a:r>
                <a:r>
                  <a:rPr lang="en-US" dirty="0" err="1"/>
                  <a:t>bersifat</a:t>
                </a:r>
                <a:r>
                  <a:rPr lang="en-US" dirty="0"/>
                  <a:t> </a:t>
                </a:r>
                <a:r>
                  <a:rPr lang="en-US" dirty="0" err="1"/>
                  <a:t>setangkup</a:t>
                </a:r>
                <a:r>
                  <a:rPr lang="en-US" dirty="0"/>
                  <a:t> </a:t>
                </a:r>
                <a:r>
                  <a:rPr lang="en-US" dirty="0" err="1"/>
                  <a:t>mempunyai</a:t>
                </a:r>
                <a:r>
                  <a:rPr lang="en-US" dirty="0"/>
                  <a:t> </a:t>
                </a:r>
                <a:r>
                  <a:rPr lang="en-US" dirty="0" err="1"/>
                  <a:t>matriks</a:t>
                </a:r>
                <a:r>
                  <a:rPr lang="en-US" dirty="0"/>
                  <a:t> yang  </a:t>
                </a:r>
                <a:r>
                  <a:rPr lang="en-US" dirty="0" err="1"/>
                  <a:t>elemen-elemen</a:t>
                </a:r>
                <a:r>
                  <a:rPr lang="en-US" dirty="0"/>
                  <a:t> di </a:t>
                </a:r>
                <a:r>
                  <a:rPr lang="en-US" dirty="0" err="1"/>
                  <a:t>bawah</a:t>
                </a:r>
                <a:r>
                  <a:rPr lang="en-US" dirty="0"/>
                  <a:t> diagonal </a:t>
                </a:r>
                <a:r>
                  <a:rPr lang="en-US" dirty="0" err="1"/>
                  <a:t>utama</a:t>
                </a:r>
                <a:r>
                  <a:rPr lang="en-US" dirty="0"/>
                  <a:t> </a:t>
                </a:r>
                <a:r>
                  <a:rPr lang="en-US" dirty="0" err="1"/>
                  <a:t>merupakan</a:t>
                </a:r>
                <a:r>
                  <a:rPr lang="en-US" dirty="0"/>
                  <a:t>  </a:t>
                </a:r>
                <a:r>
                  <a:rPr lang="en-US" dirty="0" err="1"/>
                  <a:t>pencerminan</a:t>
                </a:r>
                <a:r>
                  <a:rPr lang="en-US" dirty="0"/>
                  <a:t> </a:t>
                </a:r>
                <a:r>
                  <a:rPr lang="en-US" dirty="0" err="1"/>
                  <a:t>dari</a:t>
                </a:r>
                <a:r>
                  <a:rPr lang="en-US" dirty="0"/>
                  <a:t> </a:t>
                </a:r>
                <a:r>
                  <a:rPr lang="en-US" dirty="0" err="1"/>
                  <a:t>elemen-elemen</a:t>
                </a:r>
                <a:r>
                  <a:rPr lang="en-US" dirty="0"/>
                  <a:t> di </a:t>
                </a:r>
                <a:r>
                  <a:rPr lang="en-US" dirty="0" err="1"/>
                  <a:t>atas</a:t>
                </a:r>
                <a:r>
                  <a:rPr lang="en-US" dirty="0"/>
                  <a:t> diagonal </a:t>
                </a:r>
                <a:r>
                  <a:rPr lang="en-US" dirty="0" err="1"/>
                  <a:t>utama</a:t>
                </a:r>
                <a:r>
                  <a:rPr lang="en-US" dirty="0"/>
                  <a:t>, </a:t>
                </a:r>
                <a:r>
                  <a:rPr lang="en-US" dirty="0" err="1"/>
                  <a:t>atau</a:t>
                </a:r>
                <a:r>
                  <a:rPr lang="en-US" dirty="0"/>
                  <a:t>  </a:t>
                </a:r>
                <a:r>
                  <a:rPr lang="en-US" i="1" dirty="0" err="1"/>
                  <a:t>m</a:t>
                </a:r>
                <a:r>
                  <a:rPr lang="en-US" i="1" baseline="-25000" dirty="0" err="1"/>
                  <a:t>ij</a:t>
                </a:r>
                <a:r>
                  <a:rPr lang="en-US" dirty="0"/>
                  <a:t> = </a:t>
                </a:r>
                <a:r>
                  <a:rPr lang="en-US" i="1" dirty="0" err="1"/>
                  <a:t>m</a:t>
                </a:r>
                <a:r>
                  <a:rPr lang="en-US" i="1" baseline="-25000" dirty="0" err="1"/>
                  <a:t>ji</a:t>
                </a:r>
                <a:r>
                  <a:rPr lang="en-US" dirty="0"/>
                  <a:t> = 1, </a:t>
                </a:r>
                <a:r>
                  <a:rPr lang="en-US" dirty="0" err="1"/>
                  <a:t>untuk</a:t>
                </a:r>
                <a:r>
                  <a:rPr lang="en-US" dirty="0"/>
                  <a:t> </a:t>
                </a:r>
                <a:r>
                  <a:rPr lang="en-US" i="1" dirty="0" err="1"/>
                  <a:t>i</a:t>
                </a:r>
                <a:r>
                  <a:rPr lang="en-US" dirty="0"/>
                  <a:t> = 1, 2, …, </a:t>
                </a:r>
                <a:r>
                  <a:rPr lang="en-US" i="1" dirty="0"/>
                  <a:t>n</a:t>
                </a:r>
                <a:r>
                  <a:rPr lang="en-US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5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/>
                              <m:e>
                                <m:r>
                                  <m:rPr>
                                    <m:nor/>
                                  </m:rPr>
                                  <a:rPr lang="en-US" b="0" i="0" smtClean="0"/>
                                  <m:t>1</m:t>
                                </m:r>
                              </m:e>
                              <m:e/>
                              <m:e>
                                <m:r>
                                  <m:rPr>
                                    <m:nor/>
                                  </m:rPr>
                                  <a:rPr lang="en-US" b="0" i="0" smtClean="0"/>
                                  <m:t>1</m:t>
                                </m:r>
                              </m:e>
                              <m:e/>
                            </m:m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en-US" b="0" i="0" smtClean="0"/>
                                  <m:t>1</m:t>
                                </m:r>
                              </m:e>
                              <m:e/>
                              <m:e/>
                              <m:e/>
                              <m:e/>
                            </m:mr>
                            <m:mr>
                              <m:e/>
                              <m:e/>
                              <m:e/>
                              <m:e/>
                              <m:e>
                                <m:r>
                                  <m:rPr>
                                    <m:nor/>
                                  </m:rPr>
                                  <a:rPr lang="en-US" b="0" i="0" smtClean="0"/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en-US" b="0" i="0" smtClean="0"/>
                                  <m:t>1</m:t>
                                </m:r>
                              </m:e>
                              <m:e/>
                              <m:e/>
                              <m:e/>
                              <m:e/>
                            </m:mr>
                            <m:mr>
                              <m:e/>
                              <m:e/>
                              <m:e>
                                <m:r>
                                  <m:rPr>
                                    <m:nor/>
                                  </m:rPr>
                                  <a:rPr lang="en-US" b="0" i="0" smtClean="0"/>
                                  <m:t>0</m:t>
                                </m:r>
                              </m:e>
                              <m:e/>
                              <m:e/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ID" dirty="0" err="1"/>
                  <a:t>Sedangkan</a:t>
                </a:r>
                <a:r>
                  <a:rPr lang="en-ID" dirty="0"/>
                  <a:t> </a:t>
                </a:r>
                <a:r>
                  <a:rPr lang="en-ID" dirty="0" err="1"/>
                  <a:t>graf</a:t>
                </a:r>
                <a:r>
                  <a:rPr lang="en-ID" dirty="0"/>
                  <a:t> </a:t>
                </a:r>
                <a:r>
                  <a:rPr lang="en-ID" dirty="0" err="1"/>
                  <a:t>berarah</a:t>
                </a:r>
                <a:r>
                  <a:rPr lang="en-ID" dirty="0"/>
                  <a:t> </a:t>
                </a:r>
                <a:r>
                  <a:rPr lang="en-ID" dirty="0" err="1"/>
                  <a:t>dari</a:t>
                </a:r>
                <a:r>
                  <a:rPr lang="en-ID" dirty="0"/>
                  <a:t> </a:t>
                </a:r>
                <a:r>
                  <a:rPr lang="en-ID" dirty="0" err="1"/>
                  <a:t>relasi</a:t>
                </a:r>
                <a:r>
                  <a:rPr lang="en-ID" dirty="0"/>
                  <a:t> yang </a:t>
                </a:r>
                <a:r>
                  <a:rPr lang="en-ID" dirty="0" err="1"/>
                  <a:t>bersifat</a:t>
                </a:r>
                <a:r>
                  <a:rPr lang="en-ID" dirty="0"/>
                  <a:t> </a:t>
                </a:r>
                <a:r>
                  <a:rPr lang="en-ID" dirty="0" err="1"/>
                  <a:t>setangkup</a:t>
                </a:r>
                <a:r>
                  <a:rPr lang="en-ID" dirty="0"/>
                  <a:t>  </a:t>
                </a:r>
                <a:r>
                  <a:rPr lang="en-ID" dirty="0" err="1"/>
                  <a:t>dicirikan</a:t>
                </a:r>
                <a:r>
                  <a:rPr lang="en-ID" dirty="0"/>
                  <a:t> oleh: </a:t>
                </a:r>
                <a:r>
                  <a:rPr lang="en-ID" dirty="0" err="1"/>
                  <a:t>jika</a:t>
                </a:r>
                <a:r>
                  <a:rPr lang="en-ID" dirty="0"/>
                  <a:t> </a:t>
                </a:r>
                <a:r>
                  <a:rPr lang="en-ID" dirty="0" err="1"/>
                  <a:t>ada</a:t>
                </a:r>
                <a:r>
                  <a:rPr lang="en-ID" dirty="0"/>
                  <a:t> </a:t>
                </a:r>
                <a:r>
                  <a:rPr lang="en-ID" dirty="0" err="1"/>
                  <a:t>busur</a:t>
                </a:r>
                <a:r>
                  <a:rPr lang="en-ID" dirty="0"/>
                  <a:t> </a:t>
                </a:r>
                <a:r>
                  <a:rPr lang="en-ID" dirty="0" err="1"/>
                  <a:t>dari</a:t>
                </a:r>
                <a:r>
                  <a:rPr lang="en-ID" dirty="0"/>
                  <a:t> </a:t>
                </a:r>
                <a:r>
                  <a:rPr lang="en-ID" i="1" dirty="0"/>
                  <a:t>a</a:t>
                </a:r>
                <a:r>
                  <a:rPr lang="en-ID" dirty="0"/>
                  <a:t> </a:t>
                </a:r>
                <a:r>
                  <a:rPr lang="en-ID" dirty="0" err="1"/>
                  <a:t>ke</a:t>
                </a:r>
                <a:r>
                  <a:rPr lang="en-ID" dirty="0"/>
                  <a:t> </a:t>
                </a:r>
                <a:r>
                  <a:rPr lang="en-ID" i="1" dirty="0"/>
                  <a:t>b</a:t>
                </a:r>
                <a:r>
                  <a:rPr lang="en-ID" dirty="0"/>
                  <a:t>, </a:t>
                </a:r>
                <a:r>
                  <a:rPr lang="en-ID" dirty="0" err="1"/>
                  <a:t>maka</a:t>
                </a:r>
                <a:r>
                  <a:rPr lang="en-ID" dirty="0"/>
                  <a:t> juga </a:t>
                </a:r>
                <a:r>
                  <a:rPr lang="en-ID" dirty="0" err="1"/>
                  <a:t>ada</a:t>
                </a:r>
                <a:r>
                  <a:rPr lang="en-ID" dirty="0"/>
                  <a:t>  </a:t>
                </a:r>
                <a:r>
                  <a:rPr lang="en-ID" dirty="0" err="1"/>
                  <a:t>busur</a:t>
                </a:r>
                <a:r>
                  <a:rPr lang="en-ID" dirty="0"/>
                  <a:t> </a:t>
                </a:r>
                <a:r>
                  <a:rPr lang="en-ID" dirty="0" err="1"/>
                  <a:t>dari</a:t>
                </a:r>
                <a:r>
                  <a:rPr lang="en-ID" dirty="0"/>
                  <a:t> </a:t>
                </a:r>
                <a:r>
                  <a:rPr lang="en-ID" i="1" dirty="0"/>
                  <a:t>b</a:t>
                </a:r>
                <a:r>
                  <a:rPr lang="en-ID" dirty="0"/>
                  <a:t> </a:t>
                </a:r>
                <a:r>
                  <a:rPr lang="en-ID" dirty="0" err="1"/>
                  <a:t>ke</a:t>
                </a:r>
                <a:r>
                  <a:rPr lang="en-ID" dirty="0"/>
                  <a:t> </a:t>
                </a:r>
                <a:r>
                  <a:rPr lang="en-ID" i="1" dirty="0"/>
                  <a:t>a</a:t>
                </a:r>
                <a:r>
                  <a:rPr lang="en-ID" dirty="0"/>
                  <a:t>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00B3086-7808-D04C-97F4-7CA1278A98D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2"/>
                <a:stretch>
                  <a:fillRect l="-1086" t="-2326" r="-965" b="-3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FD17C77-9523-3641-8ABB-2978AF06E99E}"/>
              </a:ext>
            </a:extLst>
          </p:cNvPr>
          <p:cNvCxnSpPr>
            <a:cxnSpLocks/>
          </p:cNvCxnSpPr>
          <p:nvPr/>
        </p:nvCxnSpPr>
        <p:spPr>
          <a:xfrm>
            <a:off x="4720281" y="3429000"/>
            <a:ext cx="2743200" cy="1674341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30FA5C8-AD0C-024C-A181-D726A9CFBCB1}"/>
              </a:ext>
            </a:extLst>
          </p:cNvPr>
          <p:cNvCxnSpPr>
            <a:cxnSpLocks/>
          </p:cNvCxnSpPr>
          <p:nvPr/>
        </p:nvCxnSpPr>
        <p:spPr>
          <a:xfrm flipV="1">
            <a:off x="4856813" y="3567660"/>
            <a:ext cx="404735" cy="284812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2764099-928E-D345-AE81-7DC4BEBC0665}"/>
              </a:ext>
            </a:extLst>
          </p:cNvPr>
          <p:cNvCxnSpPr>
            <a:cxnSpLocks/>
          </p:cNvCxnSpPr>
          <p:nvPr/>
        </p:nvCxnSpPr>
        <p:spPr>
          <a:xfrm flipV="1">
            <a:off x="4856813" y="3522690"/>
            <a:ext cx="1723869" cy="1213087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D86AEF3-C28C-5C4B-8DA1-BC8957E453DE}"/>
              </a:ext>
            </a:extLst>
          </p:cNvPr>
          <p:cNvCxnSpPr>
            <a:cxnSpLocks/>
          </p:cNvCxnSpPr>
          <p:nvPr/>
        </p:nvCxnSpPr>
        <p:spPr>
          <a:xfrm flipV="1">
            <a:off x="6269010" y="4377128"/>
            <a:ext cx="1032278" cy="727888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96507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D780D3-7314-1D47-8165-9A892DE869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Sifat-</a:t>
            </a:r>
            <a:r>
              <a:rPr lang="en-US" b="1" dirty="0" err="1"/>
              <a:t>sifat</a:t>
            </a:r>
            <a:r>
              <a:rPr lang="en-US" b="1" dirty="0"/>
              <a:t> </a:t>
            </a:r>
            <a:r>
              <a:rPr lang="en-US" b="1" dirty="0" err="1"/>
              <a:t>Relasi</a:t>
            </a:r>
            <a:r>
              <a:rPr lang="en-US" b="1" dirty="0"/>
              <a:t> Biner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00B3086-7808-D04C-97F4-7CA1278A98D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>
                <a:normAutofit/>
              </a:bodyPr>
              <a:lstStyle/>
              <a:p>
                <a:pPr lvl="0"/>
                <a:r>
                  <a:rPr lang="en-US" dirty="0" err="1"/>
                  <a:t>Matriks</a:t>
                </a:r>
                <a:r>
                  <a:rPr lang="en-US" dirty="0"/>
                  <a:t> </a:t>
                </a:r>
                <a:r>
                  <a:rPr lang="en-US" dirty="0" err="1"/>
                  <a:t>dari</a:t>
                </a:r>
                <a:r>
                  <a:rPr lang="en-US" dirty="0"/>
                  <a:t> </a:t>
                </a:r>
                <a:r>
                  <a:rPr lang="en-US" dirty="0" err="1"/>
                  <a:t>relasi</a:t>
                </a:r>
                <a:r>
                  <a:rPr lang="en-US" dirty="0"/>
                  <a:t> </a:t>
                </a:r>
                <a:r>
                  <a:rPr lang="en-US" dirty="0" err="1"/>
                  <a:t>tolak-setangkup</a:t>
                </a:r>
                <a:r>
                  <a:rPr lang="en-US" dirty="0"/>
                  <a:t> </a:t>
                </a:r>
                <a:r>
                  <a:rPr lang="en-US" dirty="0" err="1"/>
                  <a:t>mempunyai</a:t>
                </a:r>
                <a:r>
                  <a:rPr lang="en-US" dirty="0"/>
                  <a:t> </a:t>
                </a:r>
                <a:r>
                  <a:rPr lang="en-US" dirty="0" err="1"/>
                  <a:t>sifat</a:t>
                </a:r>
                <a:r>
                  <a:rPr lang="en-US" dirty="0"/>
                  <a:t> </a:t>
                </a:r>
                <a:r>
                  <a:rPr lang="en-US" dirty="0" err="1"/>
                  <a:t>yaitu</a:t>
                </a:r>
                <a:r>
                  <a:rPr lang="en-US" dirty="0"/>
                  <a:t> </a:t>
                </a:r>
                <a:r>
                  <a:rPr lang="en-US" dirty="0" err="1"/>
                  <a:t>jika</a:t>
                </a:r>
                <a:r>
                  <a:rPr lang="en-US" dirty="0"/>
                  <a:t> </a:t>
                </a:r>
                <a:r>
                  <a:rPr lang="en-US" i="1" dirty="0" err="1"/>
                  <a:t>m</a:t>
                </a:r>
                <a:r>
                  <a:rPr lang="en-US" i="1" baseline="-25000" dirty="0" err="1"/>
                  <a:t>ij</a:t>
                </a:r>
                <a:r>
                  <a:rPr lang="en-US" dirty="0"/>
                  <a:t> = 1 </a:t>
                </a:r>
                <a:r>
                  <a:rPr lang="en-US" dirty="0" err="1"/>
                  <a:t>dengan</a:t>
                </a:r>
                <a:r>
                  <a:rPr lang="en-US" dirty="0"/>
                  <a:t> </a:t>
                </a:r>
                <a:r>
                  <a:rPr lang="en-US" i="1" dirty="0" err="1"/>
                  <a:t>i</a:t>
                </a:r>
                <a:r>
                  <a:rPr lang="en-US" dirty="0"/>
                  <a:t> </a:t>
                </a:r>
                <a:r>
                  <a:rPr lang="en-US" dirty="0">
                    <a:sym typeface="Symbol" pitchFamily="2" charset="2"/>
                  </a:rPr>
                  <a:t></a:t>
                </a:r>
                <a:r>
                  <a:rPr lang="en-US" dirty="0"/>
                  <a:t> </a:t>
                </a:r>
                <a:r>
                  <a:rPr lang="en-US" i="1" dirty="0"/>
                  <a:t>j</a:t>
                </a:r>
                <a:r>
                  <a:rPr lang="en-US" dirty="0"/>
                  <a:t>, </a:t>
                </a:r>
                <a:r>
                  <a:rPr lang="en-US" dirty="0" err="1"/>
                  <a:t>maka</a:t>
                </a:r>
                <a:r>
                  <a:rPr lang="en-US" dirty="0"/>
                  <a:t> </a:t>
                </a:r>
                <a:r>
                  <a:rPr lang="en-US" i="1" dirty="0" err="1"/>
                  <a:t>m</a:t>
                </a:r>
                <a:r>
                  <a:rPr lang="en-US" i="1" baseline="-25000" dirty="0" err="1"/>
                  <a:t>ji</a:t>
                </a:r>
                <a:r>
                  <a:rPr lang="en-US" i="1" dirty="0"/>
                  <a:t> </a:t>
                </a:r>
                <a:r>
                  <a:rPr lang="en-US" dirty="0"/>
                  <a:t>= 0. </a:t>
                </a:r>
                <a:r>
                  <a:rPr lang="en-ID" dirty="0" err="1"/>
                  <a:t>Dengan</a:t>
                </a:r>
                <a:r>
                  <a:rPr lang="en-ID" dirty="0"/>
                  <a:t> kata lain, </a:t>
                </a:r>
                <a:r>
                  <a:rPr lang="en-ID" dirty="0" err="1"/>
                  <a:t>matriks</a:t>
                </a:r>
                <a:r>
                  <a:rPr lang="en-ID" dirty="0"/>
                  <a:t> </a:t>
                </a:r>
                <a:r>
                  <a:rPr lang="en-ID" dirty="0" err="1"/>
                  <a:t>dari</a:t>
                </a:r>
                <a:r>
                  <a:rPr lang="en-ID" dirty="0"/>
                  <a:t> </a:t>
                </a:r>
                <a:r>
                  <a:rPr lang="en-ID" dirty="0" err="1"/>
                  <a:t>relasi</a:t>
                </a:r>
                <a:r>
                  <a:rPr lang="en-ID" dirty="0"/>
                  <a:t> </a:t>
                </a:r>
                <a:r>
                  <a:rPr lang="en-ID" dirty="0" err="1"/>
                  <a:t>tolak-setangkup</a:t>
                </a:r>
                <a:r>
                  <a:rPr lang="en-ID" dirty="0"/>
                  <a:t> </a:t>
                </a:r>
                <a:r>
                  <a:rPr lang="en-ID" dirty="0" err="1"/>
                  <a:t>adalah</a:t>
                </a:r>
                <a:r>
                  <a:rPr lang="en-ID" dirty="0"/>
                  <a:t> </a:t>
                </a:r>
                <a:r>
                  <a:rPr lang="en-ID" dirty="0" err="1"/>
                  <a:t>jika</a:t>
                </a:r>
                <a:r>
                  <a:rPr lang="en-ID" dirty="0"/>
                  <a:t> salah </a:t>
                </a:r>
                <a:r>
                  <a:rPr lang="en-ID" dirty="0" err="1"/>
                  <a:t>satu</a:t>
                </a:r>
                <a:r>
                  <a:rPr lang="en-ID" dirty="0"/>
                  <a:t> </a:t>
                </a:r>
                <a:r>
                  <a:rPr lang="en-ID" dirty="0" err="1"/>
                  <a:t>dari</a:t>
                </a:r>
                <a:r>
                  <a:rPr lang="en-ID" dirty="0"/>
                  <a:t> </a:t>
                </a:r>
                <a:r>
                  <a:rPr lang="en-ID" i="1" dirty="0" err="1"/>
                  <a:t>m</a:t>
                </a:r>
                <a:r>
                  <a:rPr lang="en-ID" i="1" baseline="-25000" dirty="0" err="1"/>
                  <a:t>ij</a:t>
                </a:r>
                <a:r>
                  <a:rPr lang="en-ID" dirty="0"/>
                  <a:t> = 0 </a:t>
                </a:r>
                <a:r>
                  <a:rPr lang="en-ID" dirty="0" err="1"/>
                  <a:t>atau</a:t>
                </a:r>
                <a:r>
                  <a:rPr lang="en-ID" dirty="0"/>
                  <a:t> </a:t>
                </a:r>
                <a:r>
                  <a:rPr lang="en-ID" i="1" dirty="0" err="1"/>
                  <a:t>m</a:t>
                </a:r>
                <a:r>
                  <a:rPr lang="en-ID" i="1" baseline="-25000" dirty="0" err="1"/>
                  <a:t>ji</a:t>
                </a:r>
                <a:r>
                  <a:rPr lang="en-ID" dirty="0"/>
                  <a:t> = 0 </a:t>
                </a:r>
                <a:r>
                  <a:rPr lang="en-ID" dirty="0" err="1"/>
                  <a:t>bila</a:t>
                </a:r>
                <a:r>
                  <a:rPr lang="en-ID" dirty="0"/>
                  <a:t> </a:t>
                </a:r>
                <a:r>
                  <a:rPr lang="en-ID" i="1" dirty="0" err="1"/>
                  <a:t>i</a:t>
                </a:r>
                <a:r>
                  <a:rPr lang="en-ID" dirty="0"/>
                  <a:t> </a:t>
                </a:r>
                <a:r>
                  <a:rPr lang="en-US" dirty="0">
                    <a:sym typeface="Symbol" pitchFamily="2" charset="2"/>
                  </a:rPr>
                  <a:t></a:t>
                </a:r>
                <a:r>
                  <a:rPr lang="en-US" dirty="0"/>
                  <a:t> </a:t>
                </a:r>
                <a:r>
                  <a:rPr lang="en-ID" i="1" dirty="0"/>
                  <a:t>j</a:t>
                </a:r>
                <a:r>
                  <a:rPr lang="en-ID" dirty="0"/>
                  <a:t>:</a:t>
                </a:r>
              </a:p>
              <a:p>
                <a:pPr marL="0" lvl="0" indent="0">
                  <a:buNone/>
                </a:pPr>
                <a:endParaRPr lang="en-ID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5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/>
                              <m:e>
                                <m:r>
                                  <m:rPr>
                                    <m:nor/>
                                  </m:rPr>
                                  <a:rPr lang="en-US" b="0" i="0" smtClean="0"/>
                                  <m:t>1</m:t>
                                </m:r>
                              </m:e>
                              <m:e/>
                              <m:e>
                                <m:r>
                                  <m:rPr>
                                    <m:nor/>
                                  </m:rPr>
                                  <a:rPr lang="en-US" b="0" i="0" smtClean="0"/>
                                  <m:t>0</m:t>
                                </m:r>
                              </m:e>
                              <m:e/>
                            </m:m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en-US" b="0" i="0" smtClean="0"/>
                                  <m:t>0</m:t>
                                </m:r>
                              </m:e>
                              <m:e/>
                              <m:e/>
                              <m:e/>
                              <m:e/>
                            </m:mr>
                            <m:mr>
                              <m:e/>
                              <m:e/>
                              <m:e/>
                              <m:e/>
                              <m:e>
                                <m:r>
                                  <m:rPr>
                                    <m:nor/>
                                  </m:rPr>
                                  <a:rPr lang="en-US" b="0" i="0" smtClean="0"/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en-US" b="0" i="0" smtClean="0"/>
                                  <m:t>1</m:t>
                                </m:r>
                              </m:e>
                              <m:e/>
                              <m:e/>
                              <m:e/>
                              <m:e/>
                            </m:mr>
                            <m:mr>
                              <m:e/>
                              <m:e/>
                              <m:e>
                                <m:r>
                                  <m:rPr>
                                    <m:nor/>
                                  </m:rPr>
                                  <a:rPr lang="en-US" b="0" i="0" smtClean="0"/>
                                  <m:t>0</m:t>
                                </m:r>
                              </m:e>
                              <m:e/>
                              <m:e/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00B3086-7808-D04C-97F4-7CA1278A98D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FD17C77-9523-3641-8ABB-2978AF06E99E}"/>
              </a:ext>
            </a:extLst>
          </p:cNvPr>
          <p:cNvCxnSpPr>
            <a:cxnSpLocks/>
          </p:cNvCxnSpPr>
          <p:nvPr/>
        </p:nvCxnSpPr>
        <p:spPr>
          <a:xfrm>
            <a:off x="4720281" y="3429000"/>
            <a:ext cx="2743200" cy="1674341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30FA5C8-AD0C-024C-A181-D726A9CFBCB1}"/>
              </a:ext>
            </a:extLst>
          </p:cNvPr>
          <p:cNvCxnSpPr>
            <a:cxnSpLocks/>
          </p:cNvCxnSpPr>
          <p:nvPr/>
        </p:nvCxnSpPr>
        <p:spPr>
          <a:xfrm flipV="1">
            <a:off x="4856813" y="3567660"/>
            <a:ext cx="404735" cy="284812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2764099-928E-D345-AE81-7DC4BEBC0665}"/>
              </a:ext>
            </a:extLst>
          </p:cNvPr>
          <p:cNvCxnSpPr>
            <a:cxnSpLocks/>
          </p:cNvCxnSpPr>
          <p:nvPr/>
        </p:nvCxnSpPr>
        <p:spPr>
          <a:xfrm flipV="1">
            <a:off x="4881527" y="3596832"/>
            <a:ext cx="1723869" cy="1213087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D86AEF3-C28C-5C4B-8DA1-BC8957E453DE}"/>
              </a:ext>
            </a:extLst>
          </p:cNvPr>
          <p:cNvCxnSpPr>
            <a:cxnSpLocks/>
          </p:cNvCxnSpPr>
          <p:nvPr/>
        </p:nvCxnSpPr>
        <p:spPr>
          <a:xfrm flipV="1">
            <a:off x="6281367" y="4475984"/>
            <a:ext cx="1032278" cy="727888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93094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8033E11-9133-EC49-BA95-37A75DAE9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Pendahuluan</a:t>
            </a:r>
            <a:endParaRPr lang="en-US" b="1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E5A7E5E-A707-494F-ABDD-66FE12801B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Jika </a:t>
            </a:r>
            <a:r>
              <a:rPr lang="en-US" dirty="0" err="1"/>
              <a:t>ada</a:t>
            </a:r>
            <a:r>
              <a:rPr lang="en-US" dirty="0"/>
              <a:t> </a:t>
            </a:r>
            <a:r>
              <a:rPr lang="en-US" dirty="0" err="1"/>
              <a:t>dua</a:t>
            </a:r>
            <a:r>
              <a:rPr lang="en-US" dirty="0"/>
              <a:t> </a:t>
            </a:r>
            <a:r>
              <a:rPr lang="en-US" dirty="0" err="1"/>
              <a:t>himpunan</a:t>
            </a:r>
            <a:r>
              <a:rPr lang="en-US" dirty="0"/>
              <a:t> </a:t>
            </a:r>
            <a:r>
              <a:rPr lang="en-US" i="1" dirty="0"/>
              <a:t>A</a:t>
            </a:r>
            <a:r>
              <a:rPr lang="en-US" dirty="0"/>
              <a:t> dan </a:t>
            </a:r>
            <a:r>
              <a:rPr lang="en-US" i="1" dirty="0"/>
              <a:t>B</a:t>
            </a:r>
            <a:r>
              <a:rPr lang="en-US" dirty="0"/>
              <a:t>, </a:t>
            </a:r>
            <a:r>
              <a:rPr lang="en-US" dirty="0" err="1"/>
              <a:t>bagaimana</a:t>
            </a:r>
            <a:r>
              <a:rPr lang="en-US" dirty="0"/>
              <a:t> </a:t>
            </a:r>
            <a:r>
              <a:rPr lang="en-US" dirty="0" err="1"/>
              <a:t>menyatakan</a:t>
            </a:r>
            <a:r>
              <a:rPr lang="en-US" dirty="0"/>
              <a:t> </a:t>
            </a:r>
            <a:r>
              <a:rPr lang="en-US" dirty="0" err="1"/>
              <a:t>hubungan</a:t>
            </a:r>
            <a:r>
              <a:rPr lang="en-US" dirty="0"/>
              <a:t> </a:t>
            </a:r>
            <a:r>
              <a:rPr lang="en-US" dirty="0" err="1"/>
              <a:t>antara</a:t>
            </a:r>
            <a:r>
              <a:rPr lang="en-US" dirty="0"/>
              <a:t> </a:t>
            </a:r>
            <a:r>
              <a:rPr lang="en-US" dirty="0" err="1"/>
              <a:t>anggota</a:t>
            </a:r>
            <a:r>
              <a:rPr lang="en-US" dirty="0"/>
              <a:t> </a:t>
            </a:r>
            <a:r>
              <a:rPr lang="en-US" dirty="0" err="1"/>
              <a:t>kedua</a:t>
            </a:r>
            <a:r>
              <a:rPr lang="en-US" dirty="0"/>
              <a:t> </a:t>
            </a:r>
            <a:r>
              <a:rPr lang="en-US" dirty="0" err="1"/>
              <a:t>himpunan</a:t>
            </a:r>
            <a:r>
              <a:rPr lang="en-US" dirty="0"/>
              <a:t> </a:t>
            </a:r>
            <a:r>
              <a:rPr lang="en-US" dirty="0" err="1"/>
              <a:t>tersebut</a:t>
            </a:r>
            <a:r>
              <a:rPr lang="en-US" dirty="0"/>
              <a:t>?</a:t>
            </a:r>
          </a:p>
          <a:p>
            <a:r>
              <a:rPr lang="en-US" dirty="0"/>
              <a:t>Pada </a:t>
            </a:r>
            <a:r>
              <a:rPr lang="en-US" dirty="0" err="1"/>
              <a:t>kondisi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, </a:t>
            </a:r>
            <a:r>
              <a:rPr lang="en-US" dirty="0" err="1"/>
              <a:t>bisa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</a:t>
            </a:r>
            <a:r>
              <a:rPr lang="en-US" dirty="0" err="1"/>
              <a:t>pasangan</a:t>
            </a:r>
            <a:r>
              <a:rPr lang="en-US" dirty="0"/>
              <a:t> </a:t>
            </a:r>
            <a:r>
              <a:rPr lang="en-US" dirty="0" err="1"/>
              <a:t>terurut</a:t>
            </a:r>
            <a:r>
              <a:rPr lang="en-US" dirty="0"/>
              <a:t> (</a:t>
            </a:r>
            <a:r>
              <a:rPr lang="en-US" i="1" dirty="0"/>
              <a:t>ordered  pairs</a:t>
            </a:r>
            <a:r>
              <a:rPr lang="en-US" dirty="0"/>
              <a:t>)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bentuk</a:t>
            </a:r>
            <a:r>
              <a:rPr lang="en-US" dirty="0"/>
              <a:t>  (</a:t>
            </a:r>
            <a:r>
              <a:rPr lang="en-US" i="1" dirty="0"/>
              <a:t>a</a:t>
            </a:r>
            <a:r>
              <a:rPr lang="en-US" dirty="0"/>
              <a:t>, </a:t>
            </a:r>
            <a:r>
              <a:rPr lang="en-US" i="1" dirty="0"/>
              <a:t>b</a:t>
            </a:r>
            <a:r>
              <a:rPr lang="en-US" dirty="0"/>
              <a:t>), yang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hal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i="1" dirty="0"/>
              <a:t>a</a:t>
            </a:r>
            <a:r>
              <a:rPr lang="en-US" dirty="0"/>
              <a:t> </a:t>
            </a:r>
            <a:r>
              <a:rPr lang="en-US" dirty="0" err="1"/>
              <a:t>diambil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i="1" dirty="0"/>
              <a:t>A</a:t>
            </a:r>
            <a:r>
              <a:rPr lang="en-US" dirty="0"/>
              <a:t> dan </a:t>
            </a:r>
            <a:r>
              <a:rPr lang="en-US" i="1" dirty="0"/>
              <a:t>b</a:t>
            </a:r>
            <a:r>
              <a:rPr lang="en-US" dirty="0"/>
              <a:t> </a:t>
            </a:r>
            <a:r>
              <a:rPr lang="en-US" dirty="0" err="1"/>
              <a:t>diambil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i="1" dirty="0"/>
              <a:t>B</a:t>
            </a:r>
          </a:p>
          <a:p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dikatakan</a:t>
            </a:r>
            <a:r>
              <a:rPr lang="en-US" dirty="0"/>
              <a:t>, </a:t>
            </a:r>
            <a:r>
              <a:rPr lang="en-US" i="1" dirty="0"/>
              <a:t>a</a:t>
            </a:r>
            <a:r>
              <a:rPr lang="en-US" dirty="0"/>
              <a:t> </a:t>
            </a:r>
            <a:r>
              <a:rPr lang="en-US" dirty="0" err="1"/>
              <a:t>dihubungkan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i="1" dirty="0"/>
              <a:t>b</a:t>
            </a:r>
            <a:r>
              <a:rPr lang="en-US" dirty="0"/>
              <a:t> oleh </a:t>
            </a:r>
            <a:r>
              <a:rPr lang="en-US" dirty="0" err="1"/>
              <a:t>sebuah</a:t>
            </a:r>
            <a:r>
              <a:rPr lang="en-US" dirty="0"/>
              <a:t> </a:t>
            </a:r>
            <a:r>
              <a:rPr lang="en-US" b="1" dirty="0" err="1"/>
              <a:t>relasi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34846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D780D3-7314-1D47-8165-9A892DE869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Sifat-</a:t>
            </a:r>
            <a:r>
              <a:rPr lang="en-US" b="1" dirty="0" err="1"/>
              <a:t>sifat</a:t>
            </a:r>
            <a:r>
              <a:rPr lang="en-US" b="1" dirty="0"/>
              <a:t> </a:t>
            </a:r>
            <a:r>
              <a:rPr lang="en-US" b="1" dirty="0" err="1"/>
              <a:t>Relasi</a:t>
            </a:r>
            <a:r>
              <a:rPr lang="en-US" b="1" dirty="0"/>
              <a:t> Biner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0B3086-7808-D04C-97F4-7CA1278A9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lvl="0"/>
            <a:r>
              <a:rPr lang="en-US" dirty="0" err="1"/>
              <a:t>Sedangkan</a:t>
            </a:r>
            <a:r>
              <a:rPr lang="en-US" dirty="0"/>
              <a:t> </a:t>
            </a:r>
            <a:r>
              <a:rPr lang="en-US" dirty="0" err="1"/>
              <a:t>graf</a:t>
            </a:r>
            <a:r>
              <a:rPr lang="en-US" dirty="0"/>
              <a:t> </a:t>
            </a:r>
            <a:r>
              <a:rPr lang="en-US" dirty="0" err="1"/>
              <a:t>berarah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relasi</a:t>
            </a:r>
            <a:r>
              <a:rPr lang="en-US" dirty="0"/>
              <a:t> yang </a:t>
            </a:r>
            <a:r>
              <a:rPr lang="en-US" dirty="0" err="1"/>
              <a:t>bersifat</a:t>
            </a:r>
            <a:r>
              <a:rPr lang="en-US" dirty="0"/>
              <a:t> </a:t>
            </a:r>
            <a:r>
              <a:rPr lang="en-US" dirty="0" err="1"/>
              <a:t>tolak-setangkup</a:t>
            </a:r>
            <a:r>
              <a:rPr lang="en-US" dirty="0"/>
              <a:t> </a:t>
            </a:r>
            <a:r>
              <a:rPr lang="en-US" dirty="0" err="1"/>
              <a:t>dicirikan</a:t>
            </a:r>
            <a:r>
              <a:rPr lang="en-US" dirty="0"/>
              <a:t> oleh: </a:t>
            </a:r>
            <a:r>
              <a:rPr lang="en-US" dirty="0" err="1"/>
              <a:t>jika</a:t>
            </a:r>
            <a:r>
              <a:rPr lang="en-US" dirty="0"/>
              <a:t> dan </a:t>
            </a:r>
            <a:r>
              <a:rPr lang="en-US" dirty="0" err="1"/>
              <a:t>hanya</a:t>
            </a:r>
            <a:r>
              <a:rPr lang="en-US" dirty="0"/>
              <a:t> </a:t>
            </a:r>
            <a:r>
              <a:rPr lang="en-US" dirty="0" err="1"/>
              <a:t>jika</a:t>
            </a:r>
            <a:r>
              <a:rPr lang="en-US" dirty="0"/>
              <a:t>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pernah</a:t>
            </a:r>
            <a:r>
              <a:rPr lang="en-US" dirty="0"/>
              <a:t> </a:t>
            </a:r>
            <a:r>
              <a:rPr lang="en-US" dirty="0" err="1"/>
              <a:t>ada</a:t>
            </a:r>
            <a:r>
              <a:rPr lang="en-US" dirty="0"/>
              <a:t> </a:t>
            </a:r>
            <a:r>
              <a:rPr lang="en-US" dirty="0" err="1"/>
              <a:t>dua</a:t>
            </a:r>
            <a:r>
              <a:rPr lang="en-US" dirty="0"/>
              <a:t> </a:t>
            </a:r>
            <a:r>
              <a:rPr lang="en-US" dirty="0" err="1"/>
              <a:t>busur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arah</a:t>
            </a:r>
            <a:r>
              <a:rPr lang="en-US" dirty="0"/>
              <a:t> </a:t>
            </a:r>
            <a:r>
              <a:rPr lang="en-US" dirty="0" err="1"/>
              <a:t>berlawanan</a:t>
            </a:r>
            <a:r>
              <a:rPr lang="en-US" dirty="0"/>
              <a:t> </a:t>
            </a:r>
            <a:r>
              <a:rPr lang="en-US" dirty="0" err="1"/>
              <a:t>antara</a:t>
            </a:r>
            <a:r>
              <a:rPr lang="en-US" dirty="0"/>
              <a:t> </a:t>
            </a:r>
            <a:r>
              <a:rPr lang="en-US" dirty="0" err="1"/>
              <a:t>dua</a:t>
            </a:r>
            <a:r>
              <a:rPr lang="en-US" dirty="0"/>
              <a:t> </a:t>
            </a:r>
            <a:r>
              <a:rPr lang="en-US" dirty="0" err="1"/>
              <a:t>simpul</a:t>
            </a:r>
            <a:r>
              <a:rPr lang="en-US" dirty="0"/>
              <a:t> </a:t>
            </a:r>
            <a:r>
              <a:rPr lang="en-US" dirty="0" err="1"/>
              <a:t>berbeda</a:t>
            </a:r>
            <a:r>
              <a:rPr lang="en-US" dirty="0"/>
              <a:t>.  </a:t>
            </a:r>
            <a:endParaRPr lang="en-ID" dirty="0"/>
          </a:p>
          <a:p>
            <a:pPr marL="0" lvl="0" indent="0">
              <a:buNone/>
            </a:pPr>
            <a:endParaRPr lang="en-ID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57653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D780D3-7314-1D47-8165-9A892DE869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Relasi</a:t>
            </a:r>
            <a:r>
              <a:rPr lang="en-US" b="1" dirty="0"/>
              <a:t> </a:t>
            </a:r>
            <a:r>
              <a:rPr lang="en-US" b="1" dirty="0" err="1"/>
              <a:t>Inversi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0B3086-7808-D04C-97F4-7CA1278A9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lvl="0"/>
            <a:r>
              <a:rPr lang="en-US" dirty="0" err="1"/>
              <a:t>Misalkan</a:t>
            </a:r>
            <a:r>
              <a:rPr lang="en-US" dirty="0"/>
              <a:t> </a:t>
            </a:r>
            <a:r>
              <a:rPr lang="en-US" i="1" dirty="0"/>
              <a:t>R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relasi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himpunan</a:t>
            </a:r>
            <a:r>
              <a:rPr lang="en-US" dirty="0"/>
              <a:t> </a:t>
            </a:r>
            <a:r>
              <a:rPr lang="en-US" i="1" dirty="0"/>
              <a:t>A</a:t>
            </a:r>
            <a:r>
              <a:rPr lang="en-US" dirty="0"/>
              <a:t> </a:t>
            </a:r>
            <a:r>
              <a:rPr lang="en-US" dirty="0" err="1"/>
              <a:t>ke</a:t>
            </a:r>
            <a:r>
              <a:rPr lang="en-US" dirty="0"/>
              <a:t> </a:t>
            </a:r>
            <a:r>
              <a:rPr lang="en-US" dirty="0" err="1"/>
              <a:t>himpunan</a:t>
            </a:r>
            <a:r>
              <a:rPr lang="en-US" dirty="0"/>
              <a:t> </a:t>
            </a:r>
            <a:r>
              <a:rPr lang="en-US" i="1" dirty="0"/>
              <a:t>B</a:t>
            </a:r>
            <a:r>
              <a:rPr lang="en-US" dirty="0"/>
              <a:t>. Invers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relasi</a:t>
            </a:r>
            <a:r>
              <a:rPr lang="en-US" dirty="0"/>
              <a:t> </a:t>
            </a:r>
            <a:r>
              <a:rPr lang="en-US" i="1" dirty="0"/>
              <a:t>R</a:t>
            </a:r>
            <a:r>
              <a:rPr lang="en-US" dirty="0"/>
              <a:t>, </a:t>
            </a:r>
            <a:r>
              <a:rPr lang="en-US" dirty="0" err="1"/>
              <a:t>dilambangkan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i="1" dirty="0"/>
              <a:t>R</a:t>
            </a:r>
            <a:r>
              <a:rPr lang="en-US" baseline="30000" dirty="0"/>
              <a:t>–1</a:t>
            </a:r>
            <a:r>
              <a:rPr lang="en-US" dirty="0"/>
              <a:t>,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relasi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i="1" dirty="0"/>
              <a:t>B</a:t>
            </a:r>
            <a:r>
              <a:rPr lang="en-US" dirty="0"/>
              <a:t> </a:t>
            </a:r>
            <a:r>
              <a:rPr lang="en-US" dirty="0" err="1"/>
              <a:t>ke</a:t>
            </a:r>
            <a:r>
              <a:rPr lang="en-US" dirty="0"/>
              <a:t> </a:t>
            </a:r>
            <a:r>
              <a:rPr lang="en-US" i="1" dirty="0"/>
              <a:t>A</a:t>
            </a:r>
            <a:r>
              <a:rPr lang="en-US" dirty="0"/>
              <a:t> yang </a:t>
            </a:r>
            <a:r>
              <a:rPr lang="en-US" dirty="0" err="1"/>
              <a:t>didefinisikan</a:t>
            </a:r>
            <a:r>
              <a:rPr lang="en-US" dirty="0"/>
              <a:t> oleh</a:t>
            </a:r>
            <a:endParaRPr lang="en-ID" dirty="0"/>
          </a:p>
          <a:p>
            <a:pPr marL="0" indent="0" algn="ctr">
              <a:buNone/>
            </a:pPr>
            <a:r>
              <a:rPr lang="en-US" i="1" dirty="0"/>
              <a:t>R</a:t>
            </a:r>
            <a:r>
              <a:rPr lang="en-US" baseline="30000" dirty="0"/>
              <a:t>–1</a:t>
            </a:r>
            <a:r>
              <a:rPr lang="en-US" dirty="0"/>
              <a:t> = {(</a:t>
            </a:r>
            <a:r>
              <a:rPr lang="en-US" i="1" dirty="0"/>
              <a:t>b</a:t>
            </a:r>
            <a:r>
              <a:rPr lang="en-US" dirty="0"/>
              <a:t>, </a:t>
            </a:r>
            <a:r>
              <a:rPr lang="en-US" i="1" dirty="0"/>
              <a:t>a</a:t>
            </a:r>
            <a:r>
              <a:rPr lang="en-US" dirty="0"/>
              <a:t>) | (</a:t>
            </a:r>
            <a:r>
              <a:rPr lang="en-US" i="1" dirty="0"/>
              <a:t>a</a:t>
            </a:r>
            <a:r>
              <a:rPr lang="en-US" dirty="0"/>
              <a:t>, </a:t>
            </a:r>
            <a:r>
              <a:rPr lang="en-US" i="1" dirty="0"/>
              <a:t>b</a:t>
            </a:r>
            <a:r>
              <a:rPr lang="en-US" dirty="0"/>
              <a:t>) </a:t>
            </a:r>
            <a:r>
              <a:rPr lang="en-ID" dirty="0">
                <a:latin typeface="Symbol"/>
                <a:cs typeface="Symbol"/>
              </a:rPr>
              <a:t>∈</a:t>
            </a:r>
            <a:r>
              <a:rPr lang="en-US" dirty="0"/>
              <a:t> </a:t>
            </a:r>
            <a:r>
              <a:rPr lang="en-US" i="1" dirty="0"/>
              <a:t>R</a:t>
            </a:r>
            <a:r>
              <a:rPr lang="en-US" dirty="0"/>
              <a:t> }</a:t>
            </a:r>
            <a:endParaRPr lang="en-ID" dirty="0"/>
          </a:p>
          <a:p>
            <a:pPr lvl="0"/>
            <a:endParaRPr lang="en-ID" dirty="0"/>
          </a:p>
          <a:p>
            <a:pPr marL="0" lvl="0" indent="0">
              <a:buNone/>
            </a:pPr>
            <a:endParaRPr lang="en-ID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54496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D780D3-7314-1D47-8165-9A892DE869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Relasi</a:t>
            </a:r>
            <a:r>
              <a:rPr lang="en-US" b="1" dirty="0"/>
              <a:t> </a:t>
            </a:r>
            <a:r>
              <a:rPr lang="en-US" b="1" dirty="0" err="1"/>
              <a:t>Inversi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0B3086-7808-D04C-97F4-7CA1278A98D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 err="1"/>
              <a:t>Contoh</a:t>
            </a:r>
            <a:r>
              <a:rPr lang="en-US" dirty="0"/>
              <a:t> 12:</a:t>
            </a:r>
          </a:p>
          <a:p>
            <a:r>
              <a:rPr lang="en-US" dirty="0" err="1"/>
              <a:t>Misalkan</a:t>
            </a:r>
            <a:r>
              <a:rPr lang="en-US" dirty="0"/>
              <a:t> </a:t>
            </a:r>
            <a:r>
              <a:rPr lang="en-US" i="1" dirty="0"/>
              <a:t>P</a:t>
            </a:r>
            <a:r>
              <a:rPr lang="en-US" dirty="0"/>
              <a:t> = {2, 3, 4} dan </a:t>
            </a:r>
            <a:r>
              <a:rPr lang="en-US" i="1" dirty="0"/>
              <a:t>Q</a:t>
            </a:r>
            <a:r>
              <a:rPr lang="en-US" dirty="0"/>
              <a:t> = {2, 4, 8, 9, 15}. Jika </a:t>
            </a:r>
            <a:r>
              <a:rPr lang="en-US" dirty="0" err="1"/>
              <a:t>didefinisikan</a:t>
            </a:r>
            <a:r>
              <a:rPr lang="en-US" dirty="0"/>
              <a:t> </a:t>
            </a:r>
            <a:r>
              <a:rPr lang="en-US" dirty="0" err="1"/>
              <a:t>relasi</a:t>
            </a:r>
            <a:r>
              <a:rPr lang="en-US" dirty="0"/>
              <a:t> </a:t>
            </a:r>
            <a:r>
              <a:rPr lang="en-US" i="1" dirty="0"/>
              <a:t>R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i="1" dirty="0"/>
              <a:t>P</a:t>
            </a:r>
            <a:r>
              <a:rPr lang="en-US" dirty="0"/>
              <a:t> </a:t>
            </a:r>
            <a:r>
              <a:rPr lang="en-US" dirty="0" err="1"/>
              <a:t>ke</a:t>
            </a:r>
            <a:r>
              <a:rPr lang="en-US" dirty="0"/>
              <a:t> </a:t>
            </a:r>
            <a:r>
              <a:rPr lang="en-US" i="1" dirty="0"/>
              <a:t>Q</a:t>
            </a:r>
            <a:r>
              <a:rPr lang="en-US" dirty="0"/>
              <a:t> </a:t>
            </a:r>
            <a:r>
              <a:rPr lang="en-US" dirty="0" err="1"/>
              <a:t>dengan</a:t>
            </a:r>
            <a:endParaRPr lang="en-US" dirty="0"/>
          </a:p>
          <a:p>
            <a:pPr marL="457189" lvl="1" indent="0">
              <a:buNone/>
            </a:pPr>
            <a:r>
              <a:rPr lang="en-US" dirty="0"/>
              <a:t>(</a:t>
            </a:r>
            <a:r>
              <a:rPr lang="en-US" i="1" dirty="0"/>
              <a:t>p</a:t>
            </a:r>
            <a:r>
              <a:rPr lang="en-US" dirty="0"/>
              <a:t>, </a:t>
            </a:r>
            <a:r>
              <a:rPr lang="en-US" i="1" dirty="0"/>
              <a:t>q</a:t>
            </a:r>
            <a:r>
              <a:rPr lang="en-US" dirty="0"/>
              <a:t>) </a:t>
            </a:r>
            <a:r>
              <a:rPr lang="en-ID" dirty="0">
                <a:latin typeface="Symbol"/>
                <a:cs typeface="Symbol"/>
              </a:rPr>
              <a:t>∈</a:t>
            </a:r>
            <a:r>
              <a:rPr lang="en-US" dirty="0"/>
              <a:t> </a:t>
            </a:r>
            <a:r>
              <a:rPr lang="en-US" i="1" dirty="0"/>
              <a:t>R</a:t>
            </a:r>
            <a:r>
              <a:rPr lang="en-US" dirty="0"/>
              <a:t>  </a:t>
            </a:r>
            <a:r>
              <a:rPr lang="en-US" dirty="0" err="1"/>
              <a:t>jika</a:t>
            </a:r>
            <a:r>
              <a:rPr lang="en-US" dirty="0"/>
              <a:t> </a:t>
            </a:r>
            <a:r>
              <a:rPr lang="en-US" i="1" dirty="0"/>
              <a:t>p</a:t>
            </a:r>
            <a:r>
              <a:rPr lang="en-US" dirty="0"/>
              <a:t> </a:t>
            </a:r>
            <a:r>
              <a:rPr lang="en-US" dirty="0" err="1"/>
              <a:t>habis</a:t>
            </a:r>
            <a:r>
              <a:rPr lang="en-US" dirty="0"/>
              <a:t> </a:t>
            </a:r>
            <a:r>
              <a:rPr lang="en-US" dirty="0" err="1"/>
              <a:t>membagi</a:t>
            </a:r>
            <a:r>
              <a:rPr lang="en-US" dirty="0"/>
              <a:t> </a:t>
            </a:r>
            <a:r>
              <a:rPr lang="en-US" i="1" dirty="0"/>
              <a:t>q</a:t>
            </a:r>
            <a:r>
              <a:rPr lang="en-US" dirty="0"/>
              <a:t> </a:t>
            </a:r>
            <a:endParaRPr lang="en-ID" dirty="0"/>
          </a:p>
          <a:p>
            <a:pPr marL="266700" indent="0">
              <a:buNone/>
            </a:pPr>
            <a:r>
              <a:rPr lang="en-US" dirty="0" err="1"/>
              <a:t>maka</a:t>
            </a:r>
            <a:r>
              <a:rPr lang="en-US" dirty="0"/>
              <a:t> </a:t>
            </a:r>
            <a:r>
              <a:rPr lang="en-US" dirty="0" err="1"/>
              <a:t>diperoleh</a:t>
            </a:r>
            <a:endParaRPr lang="en-ID" dirty="0"/>
          </a:p>
          <a:p>
            <a:pPr marL="457189" lvl="1" indent="0">
              <a:buNone/>
            </a:pPr>
            <a:r>
              <a:rPr lang="en-US" i="1" dirty="0"/>
              <a:t>R</a:t>
            </a:r>
            <a:r>
              <a:rPr lang="en-US" dirty="0"/>
              <a:t>  = {(2, 2), (2, 4), (4, 4), (2, 8), (4, 8), (3, 9), (3, 15) }</a:t>
            </a:r>
            <a:endParaRPr lang="en-ID" dirty="0"/>
          </a:p>
          <a:p>
            <a:endParaRPr lang="en-ID" dirty="0"/>
          </a:p>
          <a:p>
            <a:pPr lvl="0"/>
            <a:endParaRPr lang="en-ID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48C402-B1B9-8A48-9765-33E132FA5A1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i="1" dirty="0"/>
              <a:t>R</a:t>
            </a:r>
            <a:r>
              <a:rPr lang="en-US" baseline="30000" dirty="0"/>
              <a:t>–1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i="1" dirty="0"/>
              <a:t>invers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relasi</a:t>
            </a:r>
            <a:r>
              <a:rPr lang="en-US" dirty="0"/>
              <a:t> </a:t>
            </a:r>
            <a:r>
              <a:rPr lang="en-US" i="1" dirty="0"/>
              <a:t>R</a:t>
            </a:r>
            <a:r>
              <a:rPr lang="en-US" dirty="0"/>
              <a:t>, </a:t>
            </a:r>
            <a:r>
              <a:rPr lang="en-US" dirty="0" err="1"/>
              <a:t>yaitu</a:t>
            </a:r>
            <a:r>
              <a:rPr lang="en-US" dirty="0"/>
              <a:t> </a:t>
            </a:r>
            <a:r>
              <a:rPr lang="en-US" dirty="0" err="1"/>
              <a:t>relasi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i="1" dirty="0"/>
              <a:t>Q</a:t>
            </a:r>
            <a:r>
              <a:rPr lang="en-US" dirty="0"/>
              <a:t> </a:t>
            </a:r>
            <a:r>
              <a:rPr lang="en-US" dirty="0" err="1"/>
              <a:t>ke</a:t>
            </a:r>
            <a:r>
              <a:rPr lang="en-US" dirty="0"/>
              <a:t> </a:t>
            </a:r>
            <a:r>
              <a:rPr lang="en-US" i="1" dirty="0"/>
              <a:t>P</a:t>
            </a:r>
            <a:r>
              <a:rPr lang="en-US" dirty="0"/>
              <a:t>  </a:t>
            </a:r>
            <a:r>
              <a:rPr lang="en-US" dirty="0" err="1"/>
              <a:t>dengan</a:t>
            </a:r>
            <a:endParaRPr lang="en-ID" dirty="0"/>
          </a:p>
          <a:p>
            <a:pPr marL="457189" lvl="1" indent="0">
              <a:buNone/>
            </a:pPr>
            <a:r>
              <a:rPr lang="en-US" dirty="0"/>
              <a:t>(</a:t>
            </a:r>
            <a:r>
              <a:rPr lang="en-US" i="1" dirty="0"/>
              <a:t>q</a:t>
            </a:r>
            <a:r>
              <a:rPr lang="en-US" dirty="0"/>
              <a:t>, </a:t>
            </a:r>
            <a:r>
              <a:rPr lang="en-US" i="1" dirty="0"/>
              <a:t>p</a:t>
            </a:r>
            <a:r>
              <a:rPr lang="en-US" dirty="0"/>
              <a:t>) </a:t>
            </a:r>
            <a:r>
              <a:rPr lang="en-ID" dirty="0">
                <a:latin typeface="Symbol"/>
                <a:cs typeface="Symbol"/>
              </a:rPr>
              <a:t>∈</a:t>
            </a:r>
            <a:r>
              <a:rPr lang="en-US" dirty="0"/>
              <a:t> </a:t>
            </a:r>
            <a:r>
              <a:rPr lang="en-US" i="1" dirty="0"/>
              <a:t>R</a:t>
            </a:r>
            <a:r>
              <a:rPr lang="en-US" baseline="30000" dirty="0"/>
              <a:t>–1</a:t>
            </a:r>
            <a:r>
              <a:rPr lang="en-US" dirty="0"/>
              <a:t>  </a:t>
            </a:r>
            <a:r>
              <a:rPr lang="en-US" dirty="0" err="1"/>
              <a:t>jika</a:t>
            </a:r>
            <a:r>
              <a:rPr lang="en-US" dirty="0"/>
              <a:t> </a:t>
            </a:r>
            <a:r>
              <a:rPr lang="en-US" i="1" dirty="0"/>
              <a:t>q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kelipatan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i="1" dirty="0"/>
              <a:t>p</a:t>
            </a:r>
            <a:endParaRPr lang="en-ID" dirty="0"/>
          </a:p>
          <a:p>
            <a:pPr marL="225425" indent="0">
              <a:buNone/>
            </a:pPr>
            <a:r>
              <a:rPr lang="en-US" dirty="0" err="1"/>
              <a:t>maka</a:t>
            </a:r>
            <a:r>
              <a:rPr lang="en-US" dirty="0"/>
              <a:t> </a:t>
            </a:r>
            <a:r>
              <a:rPr lang="en-US" dirty="0" err="1"/>
              <a:t>diperoleh</a:t>
            </a:r>
            <a:endParaRPr lang="en-US" dirty="0"/>
          </a:p>
          <a:p>
            <a:pPr marL="457189" lvl="1" indent="0">
              <a:buNone/>
            </a:pPr>
            <a:r>
              <a:rPr lang="en-ID" i="1" dirty="0"/>
              <a:t>R</a:t>
            </a:r>
            <a:r>
              <a:rPr lang="en-ID" i="1" baseline="30000" dirty="0"/>
              <a:t>-1</a:t>
            </a:r>
            <a:r>
              <a:rPr lang="en-ID" dirty="0"/>
              <a:t> = {(2, 2), (4, 2), (4, 4), (8, 2), (8, 4), (9, 3), (15, 3) }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12078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D780D3-7314-1D47-8165-9A892DE869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Relasi</a:t>
            </a:r>
            <a:r>
              <a:rPr lang="en-US" b="1" dirty="0"/>
              <a:t> </a:t>
            </a:r>
            <a:r>
              <a:rPr lang="en-US" b="1" dirty="0" err="1"/>
              <a:t>Inversi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00B3086-7808-D04C-97F4-7CA1278A98D4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pPr lvl="0"/>
                <a:r>
                  <a:rPr lang="en-US" dirty="0" err="1"/>
                  <a:t>Contoh</a:t>
                </a:r>
                <a:r>
                  <a:rPr lang="en-US" dirty="0"/>
                  <a:t> 13:</a:t>
                </a:r>
              </a:p>
              <a:p>
                <a:r>
                  <a:rPr lang="en-US" dirty="0"/>
                  <a:t>Jika </a:t>
                </a:r>
                <a:r>
                  <a:rPr lang="en-US" i="1" dirty="0"/>
                  <a:t>M</a:t>
                </a:r>
                <a:r>
                  <a:rPr lang="en-US" dirty="0"/>
                  <a:t> </a:t>
                </a:r>
                <a:r>
                  <a:rPr lang="en-US" dirty="0" err="1"/>
                  <a:t>adalah</a:t>
                </a:r>
                <a:r>
                  <a:rPr lang="en-US" dirty="0"/>
                  <a:t> </a:t>
                </a:r>
                <a:r>
                  <a:rPr lang="en-US" dirty="0" err="1"/>
                  <a:t>matriks</a:t>
                </a:r>
                <a:r>
                  <a:rPr lang="en-US" dirty="0"/>
                  <a:t> yang </a:t>
                </a:r>
                <a:r>
                  <a:rPr lang="en-US" dirty="0" err="1"/>
                  <a:t>merepresentasikan</a:t>
                </a:r>
                <a:r>
                  <a:rPr lang="en-US" dirty="0"/>
                  <a:t> </a:t>
                </a:r>
                <a:r>
                  <a:rPr lang="en-US" dirty="0" err="1"/>
                  <a:t>relasi</a:t>
                </a:r>
                <a:r>
                  <a:rPr lang="en-US" dirty="0"/>
                  <a:t> </a:t>
                </a:r>
                <a:r>
                  <a:rPr lang="en-US" i="1" dirty="0"/>
                  <a:t>R</a:t>
                </a:r>
                <a:r>
                  <a:rPr lang="en-US" dirty="0"/>
                  <a:t>,</a:t>
                </a:r>
              </a:p>
              <a:p>
                <a:endParaRPr lang="en-US" dirty="0"/>
              </a:p>
              <a:p>
                <a:pPr marL="0" lvl="0" indent="0" algn="ctr">
                  <a:buNone/>
                </a:pPr>
                <a:r>
                  <a:rPr lang="en-US" dirty="0"/>
                  <a:t>M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5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nor/>
                                  <m:brk m:alnAt="7"/>
                                </m:rPr>
                                <a:rPr lang="en-US" b="0" i="0" smtClean="0"/>
                                <m:t>1</m:t>
                              </m:r>
                            </m:e>
                            <m:e>
                              <m:r>
                                <m:rPr>
                                  <m:nor/>
                                </m:rPr>
                                <a:rPr lang="en-US"/>
                                <m:t>1</m:t>
                              </m:r>
                            </m:e>
                            <m:e>
                              <m:r>
                                <m:rPr>
                                  <m:nor/>
                                </m:rPr>
                                <a:rPr lang="en-US" b="0" i="0" smtClean="0"/>
                                <m:t>1</m:t>
                              </m:r>
                            </m:e>
                            <m:e>
                              <m:r>
                                <m:rPr>
                                  <m:nor/>
                                </m:rPr>
                                <a:rPr lang="en-US" b="0" i="0" smtClean="0"/>
                                <m:t>0</m:t>
                              </m:r>
                            </m:e>
                            <m:e>
                              <m:r>
                                <m:rPr>
                                  <m:nor/>
                                </m:rPr>
                                <a:rPr lang="en-US" b="0" i="0" smtClean="0"/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m:rPr>
                                  <m:nor/>
                                </m:rPr>
                                <a:rPr lang="en-US" b="0" i="0" smtClean="0"/>
                                <m:t>0</m:t>
                              </m:r>
                            </m:e>
                            <m:e>
                              <m:r>
                                <m:rPr>
                                  <m:nor/>
                                </m:rPr>
                                <a:rPr lang="en-US" b="0" i="0" smtClean="0"/>
                                <m:t>0</m:t>
                              </m:r>
                            </m:e>
                            <m:e>
                              <m:r>
                                <m:rPr>
                                  <m:nor/>
                                </m:rPr>
                                <a:rPr lang="en-US" b="0" i="0" smtClean="0"/>
                                <m:t>0</m:t>
                              </m:r>
                            </m:e>
                            <m:e>
                              <m:r>
                                <m:rPr>
                                  <m:nor/>
                                </m:rPr>
                                <a:rPr lang="en-US" b="0" i="0" smtClean="0"/>
                                <m:t>1</m:t>
                              </m:r>
                            </m:e>
                            <m:e>
                              <m:r>
                                <m:rPr>
                                  <m:nor/>
                                </m:rPr>
                                <a:rPr lang="en-US" b="0" i="0" smtClean="0"/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m:rPr>
                                  <m:nor/>
                                </m:rPr>
                                <a:rPr lang="en-US" b="0" i="0" smtClean="0"/>
                                <m:t>0</m:t>
                              </m:r>
                            </m:e>
                            <m:e>
                              <m:r>
                                <m:rPr>
                                  <m:nor/>
                                </m:rPr>
                                <a:rPr lang="en-US" b="0" i="0" smtClean="0"/>
                                <m:t>1</m:t>
                              </m:r>
                            </m:e>
                            <m:e>
                              <m:r>
                                <m:rPr>
                                  <m:nor/>
                                </m:rPr>
                                <a:rPr lang="en-US" b="0" i="0" smtClean="0"/>
                                <m:t>1</m:t>
                              </m:r>
                            </m:e>
                            <m:e>
                              <m:r>
                                <m:rPr>
                                  <m:nor/>
                                </m:rPr>
                                <a:rPr lang="en-US" b="0" i="0" smtClean="0"/>
                                <m:t>0</m:t>
                              </m:r>
                            </m:e>
                            <m:e>
                              <m:r>
                                <m:rPr>
                                  <m:nor/>
                                </m:rPr>
                                <a:rPr lang="en-US"/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ID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00B3086-7808-D04C-97F4-7CA1278A98D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200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5448C402-B1B9-8A48-9765-33E132FA5A1F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maka </a:t>
                </a:r>
                <a:r>
                  <a:rPr lang="en-US" dirty="0" err="1"/>
                  <a:t>matriks</a:t>
                </a:r>
                <a:r>
                  <a:rPr lang="en-US" dirty="0"/>
                  <a:t> yang </a:t>
                </a:r>
                <a:r>
                  <a:rPr lang="en-US" dirty="0" err="1"/>
                  <a:t>merepresentasikan</a:t>
                </a:r>
                <a:r>
                  <a:rPr lang="en-US" dirty="0"/>
                  <a:t> </a:t>
                </a:r>
                <a:r>
                  <a:rPr lang="en-US" dirty="0" err="1"/>
                  <a:t>relasi</a:t>
                </a:r>
                <a:r>
                  <a:rPr lang="en-US" dirty="0"/>
                  <a:t> </a:t>
                </a:r>
                <a:r>
                  <a:rPr lang="en-US" i="1" dirty="0"/>
                  <a:t>R</a:t>
                </a:r>
                <a:r>
                  <a:rPr lang="en-US" baseline="30000" dirty="0"/>
                  <a:t>–1</a:t>
                </a:r>
                <a:r>
                  <a:rPr lang="en-US" dirty="0"/>
                  <a:t>, </a:t>
                </a:r>
                <a:r>
                  <a:rPr lang="en-US" dirty="0" err="1"/>
                  <a:t>misalkan</a:t>
                </a:r>
                <a:r>
                  <a:rPr lang="en-US" dirty="0"/>
                  <a:t> </a:t>
                </a:r>
                <a:r>
                  <a:rPr lang="en-US" i="1" dirty="0"/>
                  <a:t>N</a:t>
                </a:r>
                <a:r>
                  <a:rPr lang="en-US" dirty="0"/>
                  <a:t>, </a:t>
                </a:r>
                <a:r>
                  <a:rPr lang="en-US" dirty="0" err="1"/>
                  <a:t>diperoleh</a:t>
                </a:r>
                <a:r>
                  <a:rPr lang="en-US" dirty="0"/>
                  <a:t> </a:t>
                </a:r>
                <a:r>
                  <a:rPr lang="en-US" dirty="0" err="1"/>
                  <a:t>dengan</a:t>
                </a:r>
                <a:r>
                  <a:rPr lang="en-US" dirty="0"/>
                  <a:t> </a:t>
                </a:r>
                <a:r>
                  <a:rPr lang="en-US" dirty="0" err="1"/>
                  <a:t>melakukan</a:t>
                </a:r>
                <a:r>
                  <a:rPr lang="en-US" dirty="0"/>
                  <a:t> </a:t>
                </a:r>
                <a:r>
                  <a:rPr lang="en-US" i="1" dirty="0"/>
                  <a:t>transpose</a:t>
                </a:r>
                <a:r>
                  <a:rPr lang="en-US" dirty="0"/>
                  <a:t> </a:t>
                </a:r>
                <a:r>
                  <a:rPr lang="en-US" dirty="0" err="1"/>
                  <a:t>terhadap</a:t>
                </a:r>
                <a:r>
                  <a:rPr lang="en-US" dirty="0"/>
                  <a:t> </a:t>
                </a:r>
                <a:r>
                  <a:rPr lang="en-US" dirty="0" err="1"/>
                  <a:t>matriks</a:t>
                </a:r>
                <a:r>
                  <a:rPr lang="en-US" dirty="0"/>
                  <a:t> </a:t>
                </a:r>
                <a:r>
                  <a:rPr lang="en-US" i="1" dirty="0"/>
                  <a:t>M,</a:t>
                </a:r>
              </a:p>
              <a:p>
                <a:pPr marL="0" indent="0" algn="ctr">
                  <a:buNone/>
                </a:pPr>
                <a:r>
                  <a:rPr lang="en-US" i="1" dirty="0"/>
                  <a:t>N</a:t>
                </a:r>
                <a:r>
                  <a:rPr lang="en-US" dirty="0"/>
                  <a:t> = </a:t>
                </a:r>
                <a:r>
                  <a:rPr lang="en-US" i="1" dirty="0"/>
                  <a:t>M</a:t>
                </a:r>
                <a:r>
                  <a:rPr lang="en-US" i="1" baseline="30000" dirty="0"/>
                  <a:t>T</a:t>
                </a:r>
                <a:r>
                  <a:rPr lang="en-US" dirty="0"/>
                  <a:t>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nor/>
                                  <m:brk m:alnAt="7"/>
                                </m:rPr>
                                <a:rPr lang="en-US"/>
                                <m:t>1</m:t>
                              </m:r>
                            </m:e>
                            <m:e>
                              <m:r>
                                <m:rPr>
                                  <m:nor/>
                                </m:rPr>
                                <a:rPr lang="en-US" b="0" i="0" smtClean="0"/>
                                <m:t>0</m:t>
                              </m:r>
                            </m:e>
                            <m:e>
                              <m:r>
                                <m:rPr>
                                  <m:nor/>
                                </m:rPr>
                                <a:rPr lang="en-US" b="0" i="0" smtClean="0"/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m:rPr>
                                  <m:nor/>
                                </m:rPr>
                                <a:rPr lang="en-US" b="0" i="0" smtClean="0"/>
                                <m:t>1</m:t>
                              </m:r>
                            </m:e>
                            <m:e>
                              <m:r>
                                <m:rPr>
                                  <m:nor/>
                                </m:rPr>
                                <a:rPr lang="en-US"/>
                                <m:t>0</m:t>
                              </m:r>
                            </m:e>
                            <m:e>
                              <m:r>
                                <m:rPr>
                                  <m:nor/>
                                </m:rPr>
                                <a:rPr lang="en-US" b="0" i="0" smtClean="0"/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m:rPr>
                                  <m:nor/>
                                </m:rPr>
                                <a:rPr lang="en-US"/>
                                <m:t>0</m:t>
                              </m:r>
                            </m:e>
                            <m:e>
                              <m:r>
                                <m:rPr>
                                  <m:nor/>
                                </m:rPr>
                                <a:rPr lang="en-US"/>
                                <m:t>1</m:t>
                              </m:r>
                            </m:e>
                            <m:e>
                              <m:r>
                                <m:rPr>
                                  <m:nor/>
                                </m:rPr>
                                <a:rPr lang="en-US" b="0" i="0" smtClean="0"/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ID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5448C402-B1B9-8A48-9765-33E132FA5A1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3"/>
                <a:stretch>
                  <a:fillRect l="-1956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888926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D780D3-7314-1D47-8165-9A892DE869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Kombinasi</a:t>
            </a:r>
            <a:r>
              <a:rPr lang="en-US" b="1" dirty="0"/>
              <a:t> </a:t>
            </a:r>
            <a:r>
              <a:rPr lang="en-US" b="1" dirty="0" err="1"/>
              <a:t>Relasi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0B3086-7808-D04C-97F4-7CA1278A9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Karena </a:t>
            </a:r>
            <a:r>
              <a:rPr lang="en-US" dirty="0" err="1"/>
              <a:t>relasi</a:t>
            </a:r>
            <a:r>
              <a:rPr lang="en-US" dirty="0"/>
              <a:t> biner </a:t>
            </a:r>
            <a:r>
              <a:rPr lang="en-US" dirty="0" err="1"/>
              <a:t>merupakan</a:t>
            </a:r>
            <a:r>
              <a:rPr lang="en-US" dirty="0"/>
              <a:t> </a:t>
            </a:r>
            <a:r>
              <a:rPr lang="en-US" dirty="0" err="1"/>
              <a:t>himpunan</a:t>
            </a:r>
            <a:r>
              <a:rPr lang="en-US" dirty="0"/>
              <a:t> </a:t>
            </a:r>
            <a:r>
              <a:rPr lang="en-US" dirty="0" err="1"/>
              <a:t>pasangan</a:t>
            </a:r>
            <a:r>
              <a:rPr lang="en-US" dirty="0"/>
              <a:t> </a:t>
            </a:r>
            <a:r>
              <a:rPr lang="en-US" dirty="0" err="1"/>
              <a:t>terurut</a:t>
            </a:r>
            <a:r>
              <a:rPr lang="en-US" dirty="0"/>
              <a:t>, </a:t>
            </a:r>
            <a:r>
              <a:rPr lang="en-US" dirty="0" err="1"/>
              <a:t>maka</a:t>
            </a:r>
            <a:r>
              <a:rPr lang="en-US" dirty="0"/>
              <a:t> </a:t>
            </a:r>
            <a:r>
              <a:rPr lang="en-US" dirty="0" err="1"/>
              <a:t>operasi</a:t>
            </a:r>
            <a:r>
              <a:rPr lang="en-US" dirty="0"/>
              <a:t> </a:t>
            </a:r>
            <a:r>
              <a:rPr lang="en-US" dirty="0" err="1"/>
              <a:t>himpunan</a:t>
            </a:r>
            <a:r>
              <a:rPr lang="en-US" dirty="0"/>
              <a:t> </a:t>
            </a:r>
            <a:r>
              <a:rPr lang="en-US" dirty="0" err="1"/>
              <a:t>seperti</a:t>
            </a:r>
            <a:r>
              <a:rPr lang="en-US" dirty="0"/>
              <a:t> </a:t>
            </a:r>
            <a:r>
              <a:rPr lang="en-US" dirty="0" err="1"/>
              <a:t>irisan</a:t>
            </a:r>
            <a:r>
              <a:rPr lang="en-US" dirty="0"/>
              <a:t>, </a:t>
            </a:r>
            <a:r>
              <a:rPr lang="en-US" dirty="0" err="1"/>
              <a:t>gabungan</a:t>
            </a:r>
            <a:r>
              <a:rPr lang="en-US" dirty="0"/>
              <a:t>, </a:t>
            </a:r>
            <a:r>
              <a:rPr lang="en-US" dirty="0" err="1"/>
              <a:t>selisih</a:t>
            </a:r>
            <a:r>
              <a:rPr lang="en-US" dirty="0"/>
              <a:t>, dan </a:t>
            </a:r>
            <a:r>
              <a:rPr lang="en-US" dirty="0" err="1"/>
              <a:t>beda</a:t>
            </a:r>
            <a:r>
              <a:rPr lang="en-US" dirty="0"/>
              <a:t> </a:t>
            </a:r>
            <a:r>
              <a:rPr lang="en-US" dirty="0" err="1"/>
              <a:t>setangkup</a:t>
            </a:r>
            <a:r>
              <a:rPr lang="en-US" dirty="0"/>
              <a:t> </a:t>
            </a:r>
            <a:r>
              <a:rPr lang="en-US" dirty="0" err="1"/>
              <a:t>antara</a:t>
            </a:r>
            <a:r>
              <a:rPr lang="en-US" dirty="0"/>
              <a:t> </a:t>
            </a:r>
            <a:r>
              <a:rPr lang="en-US" dirty="0" err="1"/>
              <a:t>dua</a:t>
            </a:r>
            <a:r>
              <a:rPr lang="en-US" dirty="0"/>
              <a:t> </a:t>
            </a:r>
            <a:r>
              <a:rPr lang="en-US" dirty="0" err="1"/>
              <a:t>relasi</a:t>
            </a:r>
            <a:r>
              <a:rPr lang="en-US" dirty="0"/>
              <a:t>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lebih</a:t>
            </a:r>
            <a:r>
              <a:rPr lang="en-US" dirty="0"/>
              <a:t> juga </a:t>
            </a:r>
            <a:r>
              <a:rPr lang="en-US" dirty="0" err="1"/>
              <a:t>berlaku</a:t>
            </a:r>
            <a:r>
              <a:rPr lang="en-US" dirty="0"/>
              <a:t>.  </a:t>
            </a:r>
            <a:endParaRPr lang="en-ID" dirty="0"/>
          </a:p>
          <a:p>
            <a:pPr lvl="0"/>
            <a:r>
              <a:rPr lang="en-US" dirty="0"/>
              <a:t>Jika </a:t>
            </a:r>
            <a:r>
              <a:rPr lang="en-US" i="1" dirty="0"/>
              <a:t>R</a:t>
            </a:r>
            <a:r>
              <a:rPr lang="en-US" baseline="-25000" dirty="0"/>
              <a:t>1</a:t>
            </a:r>
            <a:r>
              <a:rPr lang="en-US" dirty="0"/>
              <a:t> dan </a:t>
            </a:r>
            <a:r>
              <a:rPr lang="en-US" i="1" dirty="0"/>
              <a:t>R</a:t>
            </a:r>
            <a:r>
              <a:rPr lang="en-US" baseline="-25000" dirty="0"/>
              <a:t>2</a:t>
            </a:r>
            <a:r>
              <a:rPr lang="en-US" dirty="0"/>
              <a:t> masing-masing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relasi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himpunan</a:t>
            </a:r>
            <a:r>
              <a:rPr lang="en-US" dirty="0"/>
              <a:t> </a:t>
            </a:r>
            <a:r>
              <a:rPr lang="en-US" i="1" dirty="0"/>
              <a:t>A</a:t>
            </a:r>
            <a:r>
              <a:rPr lang="en-US" dirty="0"/>
              <a:t> </a:t>
            </a:r>
            <a:r>
              <a:rPr lang="en-US" dirty="0" err="1"/>
              <a:t>ke</a:t>
            </a:r>
            <a:r>
              <a:rPr lang="en-US" dirty="0"/>
              <a:t> </a:t>
            </a:r>
            <a:r>
              <a:rPr lang="en-US" dirty="0" err="1"/>
              <a:t>himpunan</a:t>
            </a:r>
            <a:r>
              <a:rPr lang="en-US" dirty="0"/>
              <a:t> </a:t>
            </a:r>
            <a:r>
              <a:rPr lang="en-US" i="1" dirty="0"/>
              <a:t>B</a:t>
            </a:r>
            <a:r>
              <a:rPr lang="en-US" dirty="0"/>
              <a:t>, </a:t>
            </a:r>
            <a:r>
              <a:rPr lang="en-US" dirty="0" err="1"/>
              <a:t>maka</a:t>
            </a:r>
            <a:r>
              <a:rPr lang="en-US" dirty="0"/>
              <a:t> </a:t>
            </a:r>
            <a:r>
              <a:rPr lang="en-US" i="1" dirty="0"/>
              <a:t>R</a:t>
            </a:r>
            <a:r>
              <a:rPr lang="en-US" baseline="-25000" dirty="0"/>
              <a:t>1</a:t>
            </a:r>
            <a:r>
              <a:rPr lang="en-US" dirty="0"/>
              <a:t> </a:t>
            </a:r>
            <a:r>
              <a:rPr lang="en-US" dirty="0">
                <a:sym typeface="Symbol" pitchFamily="2" charset="2"/>
              </a:rPr>
              <a:t>∩</a:t>
            </a:r>
            <a:r>
              <a:rPr lang="en-US" dirty="0"/>
              <a:t> </a:t>
            </a:r>
            <a:r>
              <a:rPr lang="en-US" i="1" dirty="0"/>
              <a:t>R</a:t>
            </a:r>
            <a:r>
              <a:rPr lang="en-US" baseline="-25000" dirty="0"/>
              <a:t>2</a:t>
            </a:r>
            <a:r>
              <a:rPr lang="en-US" dirty="0"/>
              <a:t>, </a:t>
            </a:r>
            <a:r>
              <a:rPr lang="en-US" i="1" dirty="0"/>
              <a:t>R</a:t>
            </a:r>
            <a:r>
              <a:rPr lang="en-US" baseline="-25000" dirty="0"/>
              <a:t>1</a:t>
            </a:r>
            <a:r>
              <a:rPr lang="en-US" dirty="0"/>
              <a:t> </a:t>
            </a:r>
            <a:r>
              <a:rPr lang="en-US" dirty="0">
                <a:sym typeface="Symbol" pitchFamily="2" charset="2"/>
              </a:rPr>
              <a:t>∪</a:t>
            </a:r>
            <a:r>
              <a:rPr lang="en-US" dirty="0"/>
              <a:t> </a:t>
            </a:r>
            <a:r>
              <a:rPr lang="en-US" i="1" dirty="0"/>
              <a:t>R</a:t>
            </a:r>
            <a:r>
              <a:rPr lang="en-US" baseline="-25000" dirty="0"/>
              <a:t>2</a:t>
            </a:r>
            <a:r>
              <a:rPr lang="en-US" dirty="0"/>
              <a:t>, </a:t>
            </a:r>
            <a:r>
              <a:rPr lang="en-US" i="1" dirty="0"/>
              <a:t>R</a:t>
            </a:r>
            <a:r>
              <a:rPr lang="en-US" baseline="-25000" dirty="0"/>
              <a:t>1</a:t>
            </a:r>
            <a:r>
              <a:rPr lang="en-US" dirty="0"/>
              <a:t> - </a:t>
            </a:r>
            <a:r>
              <a:rPr lang="en-US" i="1" dirty="0"/>
              <a:t>R</a:t>
            </a:r>
            <a:r>
              <a:rPr lang="en-US" baseline="-25000" dirty="0"/>
              <a:t>2</a:t>
            </a:r>
            <a:r>
              <a:rPr lang="en-US" dirty="0"/>
              <a:t>, dan </a:t>
            </a:r>
            <a:r>
              <a:rPr lang="en-US" i="1" dirty="0"/>
              <a:t>R</a:t>
            </a:r>
            <a:r>
              <a:rPr lang="en-US" baseline="-25000" dirty="0"/>
              <a:t>1</a:t>
            </a:r>
            <a:r>
              <a:rPr lang="en-US" dirty="0"/>
              <a:t> </a:t>
            </a:r>
            <a:r>
              <a:rPr lang="en-US" dirty="0">
                <a:sym typeface="Symbol" pitchFamily="2" charset="2"/>
              </a:rPr>
              <a:t></a:t>
            </a:r>
            <a:r>
              <a:rPr lang="en-US" dirty="0"/>
              <a:t> </a:t>
            </a:r>
            <a:r>
              <a:rPr lang="en-US" i="1" dirty="0"/>
              <a:t>R</a:t>
            </a:r>
            <a:r>
              <a:rPr lang="en-US" baseline="-25000" dirty="0"/>
              <a:t>2</a:t>
            </a:r>
            <a:r>
              <a:rPr lang="en-US" dirty="0"/>
              <a:t> juga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relasi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i="1" dirty="0"/>
              <a:t>A</a:t>
            </a:r>
            <a:r>
              <a:rPr lang="en-US" dirty="0"/>
              <a:t> </a:t>
            </a:r>
            <a:r>
              <a:rPr lang="en-US" dirty="0" err="1"/>
              <a:t>ke</a:t>
            </a:r>
            <a:r>
              <a:rPr lang="en-US" dirty="0"/>
              <a:t> </a:t>
            </a:r>
            <a:r>
              <a:rPr lang="en-US" i="1" dirty="0"/>
              <a:t>B</a:t>
            </a:r>
            <a:r>
              <a:rPr lang="en-US" dirty="0"/>
              <a:t>.</a:t>
            </a:r>
            <a:endParaRPr lang="en-ID" dirty="0"/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06616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D780D3-7314-1D47-8165-9A892DE869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Kombinasi</a:t>
            </a:r>
            <a:r>
              <a:rPr lang="en-US" b="1" dirty="0"/>
              <a:t> </a:t>
            </a:r>
            <a:r>
              <a:rPr lang="en-US" b="1" dirty="0" err="1"/>
              <a:t>Relasi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0B3086-7808-D04C-97F4-7CA1278A9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 err="1"/>
              <a:t>Contoh</a:t>
            </a:r>
            <a:r>
              <a:rPr lang="en-US" dirty="0"/>
              <a:t> 14:</a:t>
            </a:r>
          </a:p>
          <a:p>
            <a:pPr lvl="1"/>
            <a:r>
              <a:rPr lang="en-US" dirty="0" err="1"/>
              <a:t>Misalkan</a:t>
            </a:r>
            <a:r>
              <a:rPr lang="en-US" dirty="0"/>
              <a:t> </a:t>
            </a:r>
            <a:r>
              <a:rPr lang="en-US" i="1" dirty="0"/>
              <a:t>A</a:t>
            </a:r>
            <a:r>
              <a:rPr lang="en-US" dirty="0"/>
              <a:t> = {</a:t>
            </a:r>
            <a:r>
              <a:rPr lang="en-US" i="1" dirty="0"/>
              <a:t>a</a:t>
            </a:r>
            <a:r>
              <a:rPr lang="en-US" dirty="0"/>
              <a:t>, </a:t>
            </a:r>
            <a:r>
              <a:rPr lang="en-US" i="1" dirty="0"/>
              <a:t>b</a:t>
            </a:r>
            <a:r>
              <a:rPr lang="en-US" dirty="0"/>
              <a:t>, </a:t>
            </a:r>
            <a:r>
              <a:rPr lang="en-US" i="1" dirty="0"/>
              <a:t>c</a:t>
            </a:r>
            <a:r>
              <a:rPr lang="en-US" dirty="0"/>
              <a:t>} dan </a:t>
            </a:r>
            <a:r>
              <a:rPr lang="en-US" i="1" dirty="0"/>
              <a:t>B</a:t>
            </a:r>
            <a:r>
              <a:rPr lang="en-US" dirty="0"/>
              <a:t> = {</a:t>
            </a:r>
            <a:r>
              <a:rPr lang="en-US" i="1" dirty="0"/>
              <a:t>a</a:t>
            </a:r>
            <a:r>
              <a:rPr lang="en-US" dirty="0"/>
              <a:t>, </a:t>
            </a:r>
            <a:r>
              <a:rPr lang="en-US" i="1" dirty="0"/>
              <a:t>b</a:t>
            </a:r>
            <a:r>
              <a:rPr lang="en-US" dirty="0"/>
              <a:t>, </a:t>
            </a:r>
            <a:r>
              <a:rPr lang="en-US" i="1" dirty="0"/>
              <a:t>c</a:t>
            </a:r>
            <a:r>
              <a:rPr lang="en-US" dirty="0"/>
              <a:t>, </a:t>
            </a:r>
            <a:r>
              <a:rPr lang="en-US" i="1" dirty="0"/>
              <a:t>d</a:t>
            </a:r>
            <a:r>
              <a:rPr lang="en-US" dirty="0"/>
              <a:t>} </a:t>
            </a:r>
            <a:endParaRPr lang="en-ID" dirty="0"/>
          </a:p>
          <a:p>
            <a:pPr lvl="1"/>
            <a:r>
              <a:rPr lang="en-US" dirty="0" err="1"/>
              <a:t>Relasi</a:t>
            </a:r>
            <a:r>
              <a:rPr lang="en-US" dirty="0"/>
              <a:t> </a:t>
            </a:r>
            <a:r>
              <a:rPr lang="en-US" i="1" dirty="0"/>
              <a:t>R</a:t>
            </a:r>
            <a:r>
              <a:rPr lang="en-US" baseline="-25000" dirty="0"/>
              <a:t>1</a:t>
            </a:r>
            <a:r>
              <a:rPr lang="en-US" dirty="0"/>
              <a:t> = {(</a:t>
            </a:r>
            <a:r>
              <a:rPr lang="en-US" i="1" dirty="0"/>
              <a:t>a</a:t>
            </a:r>
            <a:r>
              <a:rPr lang="en-US" dirty="0"/>
              <a:t>, </a:t>
            </a:r>
            <a:r>
              <a:rPr lang="en-US" i="1" dirty="0"/>
              <a:t>a</a:t>
            </a:r>
            <a:r>
              <a:rPr lang="en-US" dirty="0"/>
              <a:t>), (</a:t>
            </a:r>
            <a:r>
              <a:rPr lang="en-US" i="1" dirty="0"/>
              <a:t>b</a:t>
            </a:r>
            <a:r>
              <a:rPr lang="en-US" dirty="0"/>
              <a:t>, </a:t>
            </a:r>
            <a:r>
              <a:rPr lang="en-US" i="1" dirty="0"/>
              <a:t>b</a:t>
            </a:r>
            <a:r>
              <a:rPr lang="en-US" dirty="0"/>
              <a:t>), (</a:t>
            </a:r>
            <a:r>
              <a:rPr lang="en-US" i="1" dirty="0"/>
              <a:t>c</a:t>
            </a:r>
            <a:r>
              <a:rPr lang="en-US" dirty="0"/>
              <a:t>, </a:t>
            </a:r>
            <a:r>
              <a:rPr lang="en-US" i="1" dirty="0"/>
              <a:t>c</a:t>
            </a:r>
            <a:r>
              <a:rPr lang="en-US" dirty="0"/>
              <a:t>)}</a:t>
            </a:r>
            <a:endParaRPr lang="en-ID" dirty="0"/>
          </a:p>
          <a:p>
            <a:pPr lvl="1"/>
            <a:r>
              <a:rPr lang="en-US" dirty="0" err="1"/>
              <a:t>Relasi</a:t>
            </a:r>
            <a:r>
              <a:rPr lang="en-US" dirty="0"/>
              <a:t> </a:t>
            </a:r>
            <a:r>
              <a:rPr lang="en-US" i="1" dirty="0"/>
              <a:t>R</a:t>
            </a:r>
            <a:r>
              <a:rPr lang="en-US" baseline="-25000" dirty="0"/>
              <a:t>2</a:t>
            </a:r>
            <a:r>
              <a:rPr lang="en-US" dirty="0"/>
              <a:t> = {(</a:t>
            </a:r>
            <a:r>
              <a:rPr lang="en-US" i="1" dirty="0"/>
              <a:t>a</a:t>
            </a:r>
            <a:r>
              <a:rPr lang="en-US" dirty="0"/>
              <a:t>, </a:t>
            </a:r>
            <a:r>
              <a:rPr lang="en-US" i="1" dirty="0"/>
              <a:t>a</a:t>
            </a:r>
            <a:r>
              <a:rPr lang="en-US" dirty="0"/>
              <a:t>), (</a:t>
            </a:r>
            <a:r>
              <a:rPr lang="en-US" i="1" dirty="0"/>
              <a:t>a</a:t>
            </a:r>
            <a:r>
              <a:rPr lang="en-US" dirty="0"/>
              <a:t>, </a:t>
            </a:r>
            <a:r>
              <a:rPr lang="en-US" i="1" dirty="0"/>
              <a:t>b</a:t>
            </a:r>
            <a:r>
              <a:rPr lang="en-US" dirty="0"/>
              <a:t>), (</a:t>
            </a:r>
            <a:r>
              <a:rPr lang="en-US" i="1" dirty="0"/>
              <a:t>a</a:t>
            </a:r>
            <a:r>
              <a:rPr lang="en-US" dirty="0"/>
              <a:t>, </a:t>
            </a:r>
            <a:r>
              <a:rPr lang="en-US" i="1" dirty="0"/>
              <a:t>c</a:t>
            </a:r>
            <a:r>
              <a:rPr lang="en-US" dirty="0"/>
              <a:t>), (</a:t>
            </a:r>
            <a:r>
              <a:rPr lang="en-US" i="1" dirty="0"/>
              <a:t>a</a:t>
            </a:r>
            <a:r>
              <a:rPr lang="en-US" dirty="0"/>
              <a:t>, </a:t>
            </a:r>
            <a:r>
              <a:rPr lang="en-US" i="1" dirty="0"/>
              <a:t>d</a:t>
            </a:r>
            <a:r>
              <a:rPr lang="en-US" dirty="0"/>
              <a:t>)}</a:t>
            </a:r>
            <a:endParaRPr lang="en-ID" dirty="0"/>
          </a:p>
          <a:p>
            <a:endParaRPr lang="en-ID" dirty="0"/>
          </a:p>
          <a:p>
            <a:pPr lvl="1"/>
            <a:r>
              <a:rPr lang="en-US" i="1" dirty="0"/>
              <a:t>R</a:t>
            </a:r>
            <a:r>
              <a:rPr lang="en-US" baseline="-25000" dirty="0"/>
              <a:t>1</a:t>
            </a:r>
            <a:r>
              <a:rPr lang="en-US" dirty="0"/>
              <a:t> </a:t>
            </a:r>
            <a:r>
              <a:rPr lang="en-US" dirty="0">
                <a:sym typeface="Symbol" pitchFamily="2" charset="2"/>
              </a:rPr>
              <a:t>∩</a:t>
            </a:r>
            <a:r>
              <a:rPr lang="en-US" dirty="0"/>
              <a:t> </a:t>
            </a:r>
            <a:r>
              <a:rPr lang="en-US" i="1" dirty="0"/>
              <a:t>R</a:t>
            </a:r>
            <a:r>
              <a:rPr lang="en-US" baseline="-25000" dirty="0"/>
              <a:t>2</a:t>
            </a:r>
            <a:r>
              <a:rPr lang="en-US" dirty="0"/>
              <a:t> = {(</a:t>
            </a:r>
            <a:r>
              <a:rPr lang="en-US" i="1" dirty="0"/>
              <a:t>a</a:t>
            </a:r>
            <a:r>
              <a:rPr lang="en-US" dirty="0"/>
              <a:t>, </a:t>
            </a:r>
            <a:r>
              <a:rPr lang="en-US" i="1" dirty="0"/>
              <a:t>a</a:t>
            </a:r>
            <a:r>
              <a:rPr lang="en-US" dirty="0"/>
              <a:t>)}</a:t>
            </a:r>
            <a:endParaRPr lang="en-ID" dirty="0"/>
          </a:p>
          <a:p>
            <a:pPr lvl="1"/>
            <a:r>
              <a:rPr lang="en-US" i="1" dirty="0"/>
              <a:t>R</a:t>
            </a:r>
            <a:r>
              <a:rPr lang="en-US" baseline="-25000" dirty="0"/>
              <a:t>1</a:t>
            </a:r>
            <a:r>
              <a:rPr lang="en-US" dirty="0"/>
              <a:t> </a:t>
            </a:r>
            <a:r>
              <a:rPr lang="en-US" dirty="0">
                <a:sym typeface="Symbol" pitchFamily="2" charset="2"/>
              </a:rPr>
              <a:t>∪</a:t>
            </a:r>
            <a:r>
              <a:rPr lang="en-US" dirty="0"/>
              <a:t> </a:t>
            </a:r>
            <a:r>
              <a:rPr lang="en-US" i="1" dirty="0"/>
              <a:t>R</a:t>
            </a:r>
            <a:r>
              <a:rPr lang="en-US" baseline="-25000" dirty="0"/>
              <a:t>2</a:t>
            </a:r>
            <a:r>
              <a:rPr lang="en-US" dirty="0"/>
              <a:t> = {(</a:t>
            </a:r>
            <a:r>
              <a:rPr lang="en-US" i="1" dirty="0"/>
              <a:t>a</a:t>
            </a:r>
            <a:r>
              <a:rPr lang="en-US" dirty="0"/>
              <a:t>, </a:t>
            </a:r>
            <a:r>
              <a:rPr lang="en-US" i="1" dirty="0"/>
              <a:t>a</a:t>
            </a:r>
            <a:r>
              <a:rPr lang="en-US" dirty="0"/>
              <a:t>), (</a:t>
            </a:r>
            <a:r>
              <a:rPr lang="en-US" i="1" dirty="0"/>
              <a:t>b</a:t>
            </a:r>
            <a:r>
              <a:rPr lang="en-US" dirty="0"/>
              <a:t>, </a:t>
            </a:r>
            <a:r>
              <a:rPr lang="en-US" i="1" dirty="0"/>
              <a:t>b</a:t>
            </a:r>
            <a:r>
              <a:rPr lang="en-US" dirty="0"/>
              <a:t>), (</a:t>
            </a:r>
            <a:r>
              <a:rPr lang="en-US" i="1" dirty="0"/>
              <a:t>c</a:t>
            </a:r>
            <a:r>
              <a:rPr lang="en-US" dirty="0"/>
              <a:t>, </a:t>
            </a:r>
            <a:r>
              <a:rPr lang="en-US" i="1" dirty="0"/>
              <a:t>c</a:t>
            </a:r>
            <a:r>
              <a:rPr lang="en-US" dirty="0"/>
              <a:t>), (</a:t>
            </a:r>
            <a:r>
              <a:rPr lang="en-US" i="1" dirty="0"/>
              <a:t>a</a:t>
            </a:r>
            <a:r>
              <a:rPr lang="en-US" dirty="0"/>
              <a:t>, </a:t>
            </a:r>
            <a:r>
              <a:rPr lang="en-US" i="1" dirty="0"/>
              <a:t>b</a:t>
            </a:r>
            <a:r>
              <a:rPr lang="en-US" dirty="0"/>
              <a:t>), (</a:t>
            </a:r>
            <a:r>
              <a:rPr lang="en-US" i="1" dirty="0"/>
              <a:t>a</a:t>
            </a:r>
            <a:r>
              <a:rPr lang="en-US" dirty="0"/>
              <a:t>, </a:t>
            </a:r>
            <a:r>
              <a:rPr lang="en-US" i="1" dirty="0"/>
              <a:t>c</a:t>
            </a:r>
            <a:r>
              <a:rPr lang="en-US" dirty="0"/>
              <a:t>), (</a:t>
            </a:r>
            <a:r>
              <a:rPr lang="en-US" i="1" dirty="0"/>
              <a:t>a</a:t>
            </a:r>
            <a:r>
              <a:rPr lang="en-US" dirty="0"/>
              <a:t>, </a:t>
            </a:r>
            <a:r>
              <a:rPr lang="en-US" i="1" dirty="0"/>
              <a:t>d</a:t>
            </a:r>
            <a:r>
              <a:rPr lang="en-US" dirty="0"/>
              <a:t>)} </a:t>
            </a:r>
            <a:endParaRPr lang="en-ID" dirty="0"/>
          </a:p>
          <a:p>
            <a:pPr lvl="1"/>
            <a:r>
              <a:rPr lang="en-US" i="1" dirty="0"/>
              <a:t>R</a:t>
            </a:r>
            <a:r>
              <a:rPr lang="en-US" baseline="-25000" dirty="0"/>
              <a:t>1</a:t>
            </a:r>
            <a:r>
              <a:rPr lang="en-US" dirty="0"/>
              <a:t> </a:t>
            </a:r>
            <a:r>
              <a:rPr lang="en-US" dirty="0">
                <a:sym typeface="Symbol" pitchFamily="2" charset="2"/>
              </a:rPr>
              <a:t></a:t>
            </a:r>
            <a:r>
              <a:rPr lang="en-US" dirty="0"/>
              <a:t>  </a:t>
            </a:r>
            <a:r>
              <a:rPr lang="en-US" i="1" dirty="0"/>
              <a:t>R</a:t>
            </a:r>
            <a:r>
              <a:rPr lang="en-US" baseline="-25000" dirty="0"/>
              <a:t>2</a:t>
            </a:r>
            <a:r>
              <a:rPr lang="en-US" dirty="0"/>
              <a:t> = {(</a:t>
            </a:r>
            <a:r>
              <a:rPr lang="en-US" i="1" dirty="0"/>
              <a:t>b</a:t>
            </a:r>
            <a:r>
              <a:rPr lang="en-US" dirty="0"/>
              <a:t>, </a:t>
            </a:r>
            <a:r>
              <a:rPr lang="en-US" i="1" dirty="0"/>
              <a:t>b</a:t>
            </a:r>
            <a:r>
              <a:rPr lang="en-US" dirty="0"/>
              <a:t>), (</a:t>
            </a:r>
            <a:r>
              <a:rPr lang="en-US" i="1" dirty="0"/>
              <a:t>c</a:t>
            </a:r>
            <a:r>
              <a:rPr lang="en-US" dirty="0"/>
              <a:t>, </a:t>
            </a:r>
            <a:r>
              <a:rPr lang="en-US" i="1" dirty="0"/>
              <a:t>c</a:t>
            </a:r>
            <a:r>
              <a:rPr lang="en-US" dirty="0"/>
              <a:t>)} </a:t>
            </a:r>
            <a:endParaRPr lang="en-ID" dirty="0"/>
          </a:p>
          <a:p>
            <a:pPr lvl="1"/>
            <a:r>
              <a:rPr lang="en-US" i="1" dirty="0"/>
              <a:t>R</a:t>
            </a:r>
            <a:r>
              <a:rPr lang="en-US" baseline="-25000" dirty="0"/>
              <a:t>2</a:t>
            </a:r>
            <a:r>
              <a:rPr lang="en-US" dirty="0"/>
              <a:t> </a:t>
            </a:r>
            <a:r>
              <a:rPr lang="en-US" dirty="0">
                <a:sym typeface="Symbol" pitchFamily="2" charset="2"/>
              </a:rPr>
              <a:t></a:t>
            </a:r>
            <a:r>
              <a:rPr lang="en-US" dirty="0"/>
              <a:t> </a:t>
            </a:r>
            <a:r>
              <a:rPr lang="en-US" i="1" dirty="0"/>
              <a:t>R</a:t>
            </a:r>
            <a:r>
              <a:rPr lang="en-US" baseline="-25000" dirty="0"/>
              <a:t>1</a:t>
            </a:r>
            <a:r>
              <a:rPr lang="en-US" dirty="0"/>
              <a:t> = {(</a:t>
            </a:r>
            <a:r>
              <a:rPr lang="en-US" i="1" dirty="0"/>
              <a:t>a</a:t>
            </a:r>
            <a:r>
              <a:rPr lang="en-US" dirty="0"/>
              <a:t>, </a:t>
            </a:r>
            <a:r>
              <a:rPr lang="en-US" i="1" dirty="0"/>
              <a:t>b</a:t>
            </a:r>
            <a:r>
              <a:rPr lang="en-US" dirty="0"/>
              <a:t>), (</a:t>
            </a:r>
            <a:r>
              <a:rPr lang="en-US" i="1" dirty="0"/>
              <a:t>a</a:t>
            </a:r>
            <a:r>
              <a:rPr lang="en-US" dirty="0"/>
              <a:t>, </a:t>
            </a:r>
            <a:r>
              <a:rPr lang="en-US" i="1" dirty="0"/>
              <a:t>c</a:t>
            </a:r>
            <a:r>
              <a:rPr lang="en-US" dirty="0"/>
              <a:t>), (</a:t>
            </a:r>
            <a:r>
              <a:rPr lang="en-US" i="1" dirty="0"/>
              <a:t>a</a:t>
            </a:r>
            <a:r>
              <a:rPr lang="en-US" dirty="0"/>
              <a:t>, </a:t>
            </a:r>
            <a:r>
              <a:rPr lang="en-US" i="1" dirty="0"/>
              <a:t>d</a:t>
            </a:r>
            <a:r>
              <a:rPr lang="en-US" dirty="0"/>
              <a:t>)} </a:t>
            </a:r>
            <a:endParaRPr lang="en-ID" dirty="0"/>
          </a:p>
          <a:p>
            <a:pPr lvl="1"/>
            <a:r>
              <a:rPr lang="en-US" i="1" dirty="0"/>
              <a:t>R</a:t>
            </a:r>
            <a:r>
              <a:rPr lang="en-US" baseline="-25000" dirty="0"/>
              <a:t>1</a:t>
            </a:r>
            <a:r>
              <a:rPr lang="en-US" dirty="0"/>
              <a:t> </a:t>
            </a:r>
            <a:r>
              <a:rPr lang="en-US" dirty="0">
                <a:sym typeface="Symbol" pitchFamily="2" charset="2"/>
              </a:rPr>
              <a:t></a:t>
            </a:r>
            <a:r>
              <a:rPr lang="en-US" dirty="0"/>
              <a:t> </a:t>
            </a:r>
            <a:r>
              <a:rPr lang="en-US" i="1" dirty="0"/>
              <a:t>R</a:t>
            </a:r>
            <a:r>
              <a:rPr lang="en-US" baseline="-25000" dirty="0"/>
              <a:t>2</a:t>
            </a:r>
            <a:r>
              <a:rPr lang="en-US" dirty="0"/>
              <a:t> = {(</a:t>
            </a:r>
            <a:r>
              <a:rPr lang="en-US" i="1" dirty="0"/>
              <a:t>b</a:t>
            </a:r>
            <a:r>
              <a:rPr lang="en-US" dirty="0"/>
              <a:t>, </a:t>
            </a:r>
            <a:r>
              <a:rPr lang="en-US" i="1" dirty="0"/>
              <a:t>b</a:t>
            </a:r>
            <a:r>
              <a:rPr lang="en-US" dirty="0"/>
              <a:t>), (</a:t>
            </a:r>
            <a:r>
              <a:rPr lang="en-US" i="1" dirty="0"/>
              <a:t>c</a:t>
            </a:r>
            <a:r>
              <a:rPr lang="en-US" dirty="0"/>
              <a:t>, </a:t>
            </a:r>
            <a:r>
              <a:rPr lang="en-US" i="1" dirty="0"/>
              <a:t>c</a:t>
            </a:r>
            <a:r>
              <a:rPr lang="en-US" dirty="0"/>
              <a:t>), (</a:t>
            </a:r>
            <a:r>
              <a:rPr lang="en-US" i="1" dirty="0"/>
              <a:t>a</a:t>
            </a:r>
            <a:r>
              <a:rPr lang="en-US" dirty="0"/>
              <a:t>, </a:t>
            </a:r>
            <a:r>
              <a:rPr lang="en-US" i="1" dirty="0"/>
              <a:t>b</a:t>
            </a:r>
            <a:r>
              <a:rPr lang="en-US" dirty="0"/>
              <a:t>), (</a:t>
            </a:r>
            <a:r>
              <a:rPr lang="en-US" i="1" dirty="0"/>
              <a:t>a</a:t>
            </a:r>
            <a:r>
              <a:rPr lang="en-US" dirty="0"/>
              <a:t>, </a:t>
            </a:r>
            <a:r>
              <a:rPr lang="en-US" i="1" dirty="0"/>
              <a:t>c</a:t>
            </a:r>
            <a:r>
              <a:rPr lang="en-US" dirty="0"/>
              <a:t>), (</a:t>
            </a:r>
            <a:r>
              <a:rPr lang="en-US" i="1" dirty="0"/>
              <a:t>a</a:t>
            </a:r>
            <a:r>
              <a:rPr lang="en-US" dirty="0"/>
              <a:t>, </a:t>
            </a:r>
            <a:r>
              <a:rPr lang="en-US" i="1" dirty="0"/>
              <a:t>d</a:t>
            </a:r>
            <a:r>
              <a:rPr lang="en-US" dirty="0"/>
              <a:t>)} 			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14622067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D780D3-7314-1D47-8165-9A892DE869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Kombinasi</a:t>
            </a:r>
            <a:r>
              <a:rPr lang="en-US" b="1" dirty="0"/>
              <a:t> </a:t>
            </a:r>
            <a:r>
              <a:rPr lang="en-US" b="1" dirty="0" err="1"/>
              <a:t>Relasi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0B3086-7808-D04C-97F4-7CA1278A9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Jika </a:t>
            </a:r>
            <a:r>
              <a:rPr lang="en-US" dirty="0" err="1"/>
              <a:t>relasi</a:t>
            </a:r>
            <a:r>
              <a:rPr lang="en-US" dirty="0"/>
              <a:t> </a:t>
            </a:r>
            <a:r>
              <a:rPr lang="en-US" i="1" dirty="0"/>
              <a:t>R</a:t>
            </a:r>
            <a:r>
              <a:rPr lang="en-US" baseline="-25000" dirty="0"/>
              <a:t>1</a:t>
            </a:r>
            <a:r>
              <a:rPr lang="en-US" dirty="0"/>
              <a:t> dan </a:t>
            </a:r>
            <a:r>
              <a:rPr lang="en-US" i="1" dirty="0"/>
              <a:t>R</a:t>
            </a:r>
            <a:r>
              <a:rPr lang="en-US" baseline="-25000" dirty="0"/>
              <a:t>2</a:t>
            </a:r>
            <a:r>
              <a:rPr lang="en-US" dirty="0"/>
              <a:t> </a:t>
            </a:r>
            <a:r>
              <a:rPr lang="en-US" dirty="0" err="1"/>
              <a:t>masing-masing</a:t>
            </a:r>
            <a:r>
              <a:rPr lang="en-US" dirty="0"/>
              <a:t> </a:t>
            </a:r>
            <a:r>
              <a:rPr lang="en-US" dirty="0" err="1"/>
              <a:t>dinyatakan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matriks</a:t>
            </a:r>
            <a:r>
              <a:rPr lang="en-US" dirty="0"/>
              <a:t> </a:t>
            </a:r>
            <a:r>
              <a:rPr lang="en-US" i="1" dirty="0"/>
              <a:t>M</a:t>
            </a:r>
            <a:r>
              <a:rPr lang="en-US" i="1" baseline="-25000" dirty="0"/>
              <a:t>R</a:t>
            </a:r>
            <a:r>
              <a:rPr lang="en-US" baseline="-25000" dirty="0"/>
              <a:t>1</a:t>
            </a:r>
            <a:r>
              <a:rPr lang="en-US" dirty="0"/>
              <a:t> dan </a:t>
            </a:r>
            <a:r>
              <a:rPr lang="en-US" i="1" dirty="0"/>
              <a:t>M</a:t>
            </a:r>
            <a:r>
              <a:rPr lang="en-US" i="1" baseline="-25000" dirty="0"/>
              <a:t>R</a:t>
            </a:r>
            <a:r>
              <a:rPr lang="en-US" baseline="-25000" dirty="0"/>
              <a:t>2</a:t>
            </a:r>
            <a:r>
              <a:rPr lang="en-US" dirty="0"/>
              <a:t>, </a:t>
            </a:r>
            <a:r>
              <a:rPr lang="en-US" dirty="0" err="1"/>
              <a:t>maka</a:t>
            </a:r>
            <a:r>
              <a:rPr lang="en-US" dirty="0"/>
              <a:t> </a:t>
            </a:r>
            <a:r>
              <a:rPr lang="en-US" dirty="0" err="1"/>
              <a:t>matriks</a:t>
            </a:r>
            <a:r>
              <a:rPr lang="en-US" dirty="0"/>
              <a:t> yang </a:t>
            </a:r>
            <a:r>
              <a:rPr lang="en-US" dirty="0" err="1"/>
              <a:t>menyatakan</a:t>
            </a:r>
            <a:r>
              <a:rPr lang="en-US" dirty="0"/>
              <a:t> </a:t>
            </a:r>
            <a:r>
              <a:rPr lang="en-US" dirty="0" err="1"/>
              <a:t>gabungan</a:t>
            </a:r>
            <a:r>
              <a:rPr lang="en-US" dirty="0"/>
              <a:t> dan </a:t>
            </a:r>
            <a:r>
              <a:rPr lang="en-US" dirty="0" err="1"/>
              <a:t>irisan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kedua</a:t>
            </a:r>
            <a:r>
              <a:rPr lang="en-US" dirty="0"/>
              <a:t> </a:t>
            </a:r>
            <a:r>
              <a:rPr lang="en-US" dirty="0" err="1"/>
              <a:t>relasi</a:t>
            </a:r>
            <a:r>
              <a:rPr lang="en-US" dirty="0"/>
              <a:t> </a:t>
            </a:r>
            <a:r>
              <a:rPr lang="en-US" dirty="0" err="1"/>
              <a:t>tersebut</a:t>
            </a:r>
            <a:r>
              <a:rPr lang="en-US" dirty="0"/>
              <a:t> </a:t>
            </a:r>
            <a:r>
              <a:rPr lang="en-US" dirty="0" err="1"/>
              <a:t>adalah</a:t>
            </a:r>
            <a:endParaRPr lang="en-ID" dirty="0"/>
          </a:p>
          <a:p>
            <a:pPr marL="0" indent="0" algn="ctr">
              <a:buNone/>
            </a:pPr>
            <a:r>
              <a:rPr lang="en-US" i="1" dirty="0"/>
              <a:t>M</a:t>
            </a:r>
            <a:r>
              <a:rPr lang="en-US" i="1" baseline="-25000" dirty="0"/>
              <a:t>R</a:t>
            </a:r>
            <a:r>
              <a:rPr lang="en-US" baseline="-25000" dirty="0"/>
              <a:t>1 </a:t>
            </a:r>
            <a:r>
              <a:rPr lang="en-US" baseline="-25000" dirty="0">
                <a:sym typeface="Symbol" pitchFamily="2" charset="2"/>
              </a:rPr>
              <a:t>∪</a:t>
            </a:r>
            <a:r>
              <a:rPr lang="en-US" baseline="-25000" dirty="0"/>
              <a:t> </a:t>
            </a:r>
            <a:r>
              <a:rPr lang="en-US" i="1" baseline="-25000" dirty="0"/>
              <a:t>R</a:t>
            </a:r>
            <a:r>
              <a:rPr lang="en-US" baseline="-25000" dirty="0"/>
              <a:t>2</a:t>
            </a:r>
            <a:r>
              <a:rPr lang="en-US" dirty="0"/>
              <a:t> = </a:t>
            </a:r>
            <a:r>
              <a:rPr lang="en-US" i="1" dirty="0"/>
              <a:t>M</a:t>
            </a:r>
            <a:r>
              <a:rPr lang="en-US" i="1" baseline="-25000" dirty="0"/>
              <a:t>R</a:t>
            </a:r>
            <a:r>
              <a:rPr lang="en-US" baseline="-25000" dirty="0"/>
              <a:t>1</a:t>
            </a:r>
            <a:r>
              <a:rPr lang="en-US" dirty="0"/>
              <a:t> </a:t>
            </a:r>
            <a:r>
              <a:rPr lang="en-US" dirty="0">
                <a:sym typeface="Symbol" pitchFamily="2" charset="2"/>
              </a:rPr>
              <a:t></a:t>
            </a:r>
            <a:r>
              <a:rPr lang="en-US" dirty="0"/>
              <a:t> </a:t>
            </a:r>
            <a:r>
              <a:rPr lang="en-US" i="1" dirty="0"/>
              <a:t>M</a:t>
            </a:r>
            <a:r>
              <a:rPr lang="en-US" i="1" baseline="-25000" dirty="0"/>
              <a:t>R</a:t>
            </a:r>
            <a:r>
              <a:rPr lang="en-US" baseline="-25000" dirty="0"/>
              <a:t>2</a:t>
            </a:r>
            <a:endParaRPr lang="en-US" dirty="0"/>
          </a:p>
          <a:p>
            <a:pPr marL="266700" indent="0">
              <a:buNone/>
            </a:pPr>
            <a:r>
              <a:rPr lang="en-US" dirty="0"/>
              <a:t>dan</a:t>
            </a:r>
          </a:p>
          <a:p>
            <a:pPr marL="0" indent="0" algn="ctr">
              <a:buNone/>
            </a:pPr>
            <a:r>
              <a:rPr lang="en-US" i="1" dirty="0"/>
              <a:t>M</a:t>
            </a:r>
            <a:r>
              <a:rPr lang="en-US" i="1" baseline="-25000" dirty="0"/>
              <a:t>R</a:t>
            </a:r>
            <a:r>
              <a:rPr lang="en-US" baseline="-25000" dirty="0"/>
              <a:t>1 </a:t>
            </a:r>
            <a:r>
              <a:rPr lang="en-US" baseline="-25000" dirty="0">
                <a:sym typeface="Symbol" pitchFamily="2" charset="2"/>
              </a:rPr>
              <a:t>∩</a:t>
            </a:r>
            <a:r>
              <a:rPr lang="en-US" baseline="-25000" dirty="0"/>
              <a:t> </a:t>
            </a:r>
            <a:r>
              <a:rPr lang="en-US" i="1" baseline="-25000" dirty="0"/>
              <a:t>R</a:t>
            </a:r>
            <a:r>
              <a:rPr lang="en-US" baseline="-25000" dirty="0"/>
              <a:t>2</a:t>
            </a:r>
            <a:r>
              <a:rPr lang="en-US" dirty="0"/>
              <a:t> = </a:t>
            </a:r>
            <a:r>
              <a:rPr lang="en-US" i="1" dirty="0"/>
              <a:t>M</a:t>
            </a:r>
            <a:r>
              <a:rPr lang="en-US" i="1" baseline="-25000" dirty="0"/>
              <a:t>R</a:t>
            </a:r>
            <a:r>
              <a:rPr lang="en-US" baseline="-25000" dirty="0"/>
              <a:t>1</a:t>
            </a:r>
            <a:r>
              <a:rPr lang="en-US" dirty="0"/>
              <a:t> ∧ </a:t>
            </a:r>
            <a:r>
              <a:rPr lang="en-US" i="1" dirty="0"/>
              <a:t>M</a:t>
            </a:r>
            <a:r>
              <a:rPr lang="en-US" i="1" baseline="-25000" dirty="0"/>
              <a:t>R</a:t>
            </a:r>
            <a:r>
              <a:rPr lang="en-US" baseline="-25000" dirty="0"/>
              <a:t>2</a:t>
            </a:r>
            <a:endParaRPr lang="en-ID" dirty="0"/>
          </a:p>
          <a:p>
            <a:pPr marL="0" lvl="0" indent="0">
              <a:buNone/>
            </a:pPr>
            <a:r>
              <a:rPr lang="en-US" dirty="0"/>
              <a:t> 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40770086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D780D3-7314-1D47-8165-9A892DE869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Kombinasi</a:t>
            </a:r>
            <a:r>
              <a:rPr lang="en-US" b="1" dirty="0"/>
              <a:t> </a:t>
            </a:r>
            <a:r>
              <a:rPr lang="en-US" b="1" dirty="0" err="1"/>
              <a:t>Relasi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00B3086-7808-D04C-97F4-7CA1278A98D4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 err="1"/>
                  <a:t>Contoh</a:t>
                </a:r>
                <a:r>
                  <a:rPr lang="en-US" dirty="0"/>
                  <a:t> 15:</a:t>
                </a:r>
              </a:p>
              <a:p>
                <a:pPr lvl="1"/>
                <a:r>
                  <a:rPr lang="en-US" dirty="0" err="1"/>
                  <a:t>Misalkan</a:t>
                </a:r>
                <a:r>
                  <a:rPr lang="en-US" dirty="0"/>
                  <a:t> </a:t>
                </a:r>
                <a:r>
                  <a:rPr lang="en-US" dirty="0" err="1"/>
                  <a:t>bahwa</a:t>
                </a:r>
                <a:r>
                  <a:rPr lang="en-US" dirty="0"/>
                  <a:t> </a:t>
                </a:r>
                <a:r>
                  <a:rPr lang="en-US" dirty="0" err="1"/>
                  <a:t>relasi</a:t>
                </a:r>
                <a:r>
                  <a:rPr lang="en-US" dirty="0"/>
                  <a:t> </a:t>
                </a:r>
                <a:r>
                  <a:rPr lang="en-US" i="1" dirty="0"/>
                  <a:t>R</a:t>
                </a:r>
                <a:r>
                  <a:rPr lang="en-US" baseline="-25000" dirty="0"/>
                  <a:t>1</a:t>
                </a:r>
                <a:r>
                  <a:rPr lang="en-US" dirty="0"/>
                  <a:t> dan </a:t>
                </a:r>
                <a:r>
                  <a:rPr lang="en-US" i="1" dirty="0"/>
                  <a:t>R</a:t>
                </a:r>
                <a:r>
                  <a:rPr lang="en-US" baseline="-25000" dirty="0"/>
                  <a:t>2</a:t>
                </a:r>
                <a:r>
                  <a:rPr lang="en-US" dirty="0"/>
                  <a:t> pada </a:t>
                </a:r>
                <a:r>
                  <a:rPr lang="en-US" dirty="0" err="1"/>
                  <a:t>himpunan</a:t>
                </a:r>
                <a:r>
                  <a:rPr lang="en-US" dirty="0"/>
                  <a:t> </a:t>
                </a:r>
                <a:r>
                  <a:rPr lang="en-US" i="1" dirty="0"/>
                  <a:t>A</a:t>
                </a:r>
                <a:r>
                  <a:rPr lang="en-US" dirty="0"/>
                  <a:t> </a:t>
                </a:r>
                <a:r>
                  <a:rPr lang="en-US" dirty="0" err="1"/>
                  <a:t>dinyatakan</a:t>
                </a:r>
                <a:r>
                  <a:rPr lang="en-US" dirty="0"/>
                  <a:t> oleh </a:t>
                </a:r>
                <a:r>
                  <a:rPr lang="en-US" dirty="0" err="1"/>
                  <a:t>matriks</a:t>
                </a:r>
                <a:endParaRPr lang="en-ID" dirty="0"/>
              </a:p>
              <a:p>
                <a:pPr marL="457189" lvl="1" indent="0" algn="ctr">
                  <a:buNone/>
                </a:pPr>
                <a:r>
                  <a:rPr lang="en-US" dirty="0"/>
                  <a:t> </a:t>
                </a:r>
                <a:r>
                  <a:rPr lang="en-US" i="1" dirty="0"/>
                  <a:t>R</a:t>
                </a:r>
                <a:r>
                  <a:rPr lang="en-US" i="1" baseline="-25000" dirty="0"/>
                  <a:t>1</a:t>
                </a:r>
                <a:r>
                  <a:rPr lang="en-US" dirty="0"/>
                  <a:t>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nor/>
                                  <m:brk m:alnAt="7"/>
                                </m:rPr>
                                <a:rPr lang="en-US"/>
                                <m:t>1</m:t>
                              </m:r>
                            </m:e>
                            <m:e>
                              <m:r>
                                <m:rPr>
                                  <m:nor/>
                                </m:rPr>
                                <a:rPr lang="en-US" b="0" i="0" smtClean="0"/>
                                <m:t>0</m:t>
                              </m:r>
                            </m:e>
                            <m:e>
                              <m:r>
                                <m:rPr>
                                  <m:nor/>
                                </m:rPr>
                                <a:rPr lang="en-US" b="0" i="0" smtClean="0"/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m:rPr>
                                  <m:nor/>
                                </m:rPr>
                                <a:rPr lang="en-US" b="0" i="0" smtClean="0"/>
                                <m:t>1</m:t>
                              </m:r>
                            </m:e>
                            <m:e>
                              <m:r>
                                <m:rPr>
                                  <m:nor/>
                                </m:rPr>
                                <a:rPr lang="en-US"/>
                                <m:t>0</m:t>
                              </m:r>
                            </m:e>
                            <m:e>
                              <m:r>
                                <m:rPr>
                                  <m:nor/>
                                </m:rPr>
                                <a:rPr lang="en-US" b="0" i="0" smtClean="0"/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m:rPr>
                                  <m:nor/>
                                </m:rPr>
                                <a:rPr lang="en-US" b="0" i="0" smtClean="0"/>
                                <m:t>1</m:t>
                              </m:r>
                            </m:e>
                            <m:e>
                              <m:r>
                                <m:rPr>
                                  <m:nor/>
                                </m:rPr>
                                <a:rPr lang="en-US"/>
                                <m:t>1</m:t>
                              </m:r>
                            </m:e>
                            <m:e>
                              <m:r>
                                <m:rPr>
                                  <m:nor/>
                                </m:rPr>
                                <a:rPr lang="en-US" b="0" i="0" smtClean="0"/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ID" dirty="0"/>
              </a:p>
              <a:p>
                <a:pPr marL="717550" lvl="1" indent="0">
                  <a:buNone/>
                </a:pPr>
                <a:r>
                  <a:rPr lang="en-ID" dirty="0"/>
                  <a:t>dan</a:t>
                </a:r>
              </a:p>
              <a:p>
                <a:pPr marL="457189" lvl="1" indent="0" algn="ctr">
                  <a:buNone/>
                </a:pPr>
                <a:r>
                  <a:rPr lang="en-US" i="1" dirty="0"/>
                  <a:t>R</a:t>
                </a:r>
                <a:r>
                  <a:rPr lang="en-US" i="1" baseline="-25000" dirty="0"/>
                  <a:t>2</a:t>
                </a:r>
                <a:r>
                  <a:rPr lang="en-US" dirty="0"/>
                  <a:t>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nor/>
                                  <m:brk m:alnAt="7"/>
                                </m:rPr>
                                <a:rPr lang="en-US" b="0" i="0" smtClean="0"/>
                                <m:t>0</m:t>
                              </m:r>
                            </m:e>
                            <m:e>
                              <m:r>
                                <m:rPr>
                                  <m:nor/>
                                </m:rPr>
                                <a:rPr lang="en-US"/>
                                <m:t>1</m:t>
                              </m:r>
                            </m:e>
                            <m:e>
                              <m:r>
                                <m:rPr>
                                  <m:nor/>
                                </m:rPr>
                                <a:rPr lang="en-US" b="0" i="0" smtClean="0"/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m:rPr>
                                  <m:nor/>
                                </m:rPr>
                                <a:rPr lang="en-US"/>
                                <m:t>0</m:t>
                              </m:r>
                            </m:e>
                            <m:e>
                              <m:r>
                                <m:rPr>
                                  <m:nor/>
                                </m:rPr>
                                <a:rPr lang="en-US" b="0" i="0" smtClean="0"/>
                                <m:t>1</m:t>
                              </m:r>
                            </m:e>
                            <m:e>
                              <m:r>
                                <m:rPr>
                                  <m:nor/>
                                </m:rPr>
                                <a:rPr lang="en-US" b="0" i="0" smtClean="0"/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m:rPr>
                                  <m:nor/>
                                </m:rPr>
                                <a:rPr lang="en-US" b="0" i="0" smtClean="0"/>
                                <m:t>1</m:t>
                              </m:r>
                            </m:e>
                            <m:e>
                              <m:r>
                                <m:rPr>
                                  <m:nor/>
                                </m:rPr>
                                <a:rPr lang="en-US" b="0" i="0" smtClean="0"/>
                                <m:t>0</m:t>
                              </m:r>
                            </m:e>
                            <m:e>
                              <m:r>
                                <m:rPr>
                                  <m:nor/>
                                </m:rPr>
                                <a:rPr lang="en-US" b="0" i="0" smtClean="0"/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ID" dirty="0"/>
                  <a:t> 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00B3086-7808-D04C-97F4-7CA1278A98D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200" t="-2326" r="-1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29FCEB4B-EE0B-DC4D-8C02-9EEE012D69E7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:pPr lvl="1"/>
                <a:r>
                  <a:rPr lang="en-US" dirty="0" err="1"/>
                  <a:t>maka</a:t>
                </a:r>
                <a:endParaRPr lang="en-US" dirty="0"/>
              </a:p>
              <a:p>
                <a:pPr marL="457189" lvl="1" indent="0">
                  <a:buNone/>
                </a:pPr>
                <a:r>
                  <a:rPr lang="en-US" i="1" dirty="0"/>
                  <a:t>M</a:t>
                </a:r>
                <a:r>
                  <a:rPr lang="en-US" i="1" baseline="-25000" dirty="0"/>
                  <a:t>R</a:t>
                </a:r>
                <a:r>
                  <a:rPr lang="en-US" baseline="-25000" dirty="0"/>
                  <a:t>1 </a:t>
                </a:r>
                <a:r>
                  <a:rPr lang="en-US" baseline="-25000" dirty="0">
                    <a:sym typeface="Symbol" pitchFamily="2" charset="2"/>
                  </a:rPr>
                  <a:t>∪</a:t>
                </a:r>
                <a:r>
                  <a:rPr lang="en-US" baseline="-25000" dirty="0"/>
                  <a:t> </a:t>
                </a:r>
                <a:r>
                  <a:rPr lang="en-US" i="1" baseline="-25000" dirty="0"/>
                  <a:t>R</a:t>
                </a:r>
                <a:r>
                  <a:rPr lang="en-US" baseline="-25000" dirty="0"/>
                  <a:t>2</a:t>
                </a:r>
                <a:r>
                  <a:rPr lang="en-US" dirty="0"/>
                  <a:t> = </a:t>
                </a:r>
                <a:r>
                  <a:rPr lang="en-US" i="1" dirty="0"/>
                  <a:t>M</a:t>
                </a:r>
                <a:r>
                  <a:rPr lang="en-US" i="1" baseline="-25000" dirty="0"/>
                  <a:t>R</a:t>
                </a:r>
                <a:r>
                  <a:rPr lang="en-US" baseline="-25000" dirty="0"/>
                  <a:t>1</a:t>
                </a:r>
                <a:r>
                  <a:rPr lang="en-US" dirty="0"/>
                  <a:t> ∨ </a:t>
                </a:r>
                <a:r>
                  <a:rPr lang="en-US" i="1" dirty="0"/>
                  <a:t>M</a:t>
                </a:r>
                <a:r>
                  <a:rPr lang="en-US" i="1" baseline="-25000" dirty="0"/>
                  <a:t>R</a:t>
                </a:r>
                <a:r>
                  <a:rPr lang="en-US" baseline="-25000" dirty="0"/>
                  <a:t>2</a:t>
                </a:r>
                <a:r>
                  <a:rPr lang="en-US" dirty="0"/>
                  <a:t>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nor/>
                                  <m:brk m:alnAt="7"/>
                                </m:rPr>
                                <a:rPr lang="en-US"/>
                                <m:t>1</m:t>
                              </m:r>
                            </m:e>
                            <m:e>
                              <m:r>
                                <m:rPr>
                                  <m:nor/>
                                </m:rPr>
                                <a:rPr lang="en-US" b="0" i="0" smtClean="0"/>
                                <m:t>1</m:t>
                              </m:r>
                            </m:e>
                            <m:e>
                              <m:r>
                                <m:rPr>
                                  <m:nor/>
                                </m:rPr>
                                <a:rPr lang="en-US"/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m:rPr>
                                  <m:nor/>
                                </m:rPr>
                                <a:rPr lang="en-US"/>
                                <m:t>1</m:t>
                              </m:r>
                            </m:e>
                            <m:e>
                              <m:r>
                                <m:rPr>
                                  <m:nor/>
                                </m:rPr>
                                <a:rPr lang="en-US" b="0" i="0" smtClean="0"/>
                                <m:t>1</m:t>
                              </m:r>
                            </m:e>
                            <m:e>
                              <m:r>
                                <m:rPr>
                                  <m:nor/>
                                </m:rPr>
                                <a:rPr lang="en-US"/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m:rPr>
                                  <m:nor/>
                                </m:rPr>
                                <a:rPr lang="en-US"/>
                                <m:t>1</m:t>
                              </m:r>
                            </m:e>
                            <m:e>
                              <m:r>
                                <m:rPr>
                                  <m:nor/>
                                </m:rPr>
                                <a:rPr lang="en-US"/>
                                <m:t>1</m:t>
                              </m:r>
                            </m:e>
                            <m:e>
                              <m:r>
                                <m:rPr>
                                  <m:nor/>
                                </m:rPr>
                                <a:rPr lang="en-US"/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pPr marL="457189" lvl="1" indent="0">
                  <a:buNone/>
                </a:pPr>
                <a:endParaRPr lang="en-US" dirty="0"/>
              </a:p>
              <a:p>
                <a:pPr marL="457189" lvl="1" indent="0">
                  <a:buNone/>
                </a:pPr>
                <a:r>
                  <a:rPr lang="en-US" i="1" dirty="0"/>
                  <a:t>M</a:t>
                </a:r>
                <a:r>
                  <a:rPr lang="en-US" i="1" baseline="-25000" dirty="0"/>
                  <a:t>R</a:t>
                </a:r>
                <a:r>
                  <a:rPr lang="en-US" baseline="-25000" dirty="0"/>
                  <a:t>1 </a:t>
                </a:r>
                <a:r>
                  <a:rPr lang="en-US" baseline="-25000" dirty="0">
                    <a:sym typeface="Symbol" pitchFamily="2" charset="2"/>
                  </a:rPr>
                  <a:t>∩</a:t>
                </a:r>
                <a:r>
                  <a:rPr lang="en-US" baseline="-25000" dirty="0"/>
                  <a:t> </a:t>
                </a:r>
                <a:r>
                  <a:rPr lang="en-US" i="1" baseline="-25000" dirty="0"/>
                  <a:t>R</a:t>
                </a:r>
                <a:r>
                  <a:rPr lang="en-US" baseline="-25000" dirty="0"/>
                  <a:t>2</a:t>
                </a:r>
                <a:r>
                  <a:rPr lang="en-US" dirty="0"/>
                  <a:t> = </a:t>
                </a:r>
                <a:r>
                  <a:rPr lang="en-US" i="1" dirty="0"/>
                  <a:t>M</a:t>
                </a:r>
                <a:r>
                  <a:rPr lang="en-US" i="1" baseline="-25000" dirty="0"/>
                  <a:t>R</a:t>
                </a:r>
                <a:r>
                  <a:rPr lang="en-US" baseline="-25000" dirty="0"/>
                  <a:t>1</a:t>
                </a:r>
                <a:r>
                  <a:rPr lang="en-US" dirty="0"/>
                  <a:t> ∧ </a:t>
                </a:r>
                <a:r>
                  <a:rPr lang="en-US" i="1" dirty="0"/>
                  <a:t>M</a:t>
                </a:r>
                <a:r>
                  <a:rPr lang="en-US" i="1" baseline="-25000" dirty="0"/>
                  <a:t>R</a:t>
                </a:r>
                <a:r>
                  <a:rPr lang="en-US" baseline="-25000" dirty="0"/>
                  <a:t>2</a:t>
                </a:r>
                <a:r>
                  <a:rPr lang="en-US" dirty="0"/>
                  <a:t>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nor/>
                                  <m:brk m:alnAt="7"/>
                                </m:rPr>
                                <a:rPr lang="en-US" b="0" i="0" smtClean="0"/>
                                <m:t>0</m:t>
                              </m:r>
                            </m:e>
                            <m:e>
                              <m:r>
                                <m:rPr>
                                  <m:nor/>
                                </m:rPr>
                                <a:rPr lang="en-US"/>
                                <m:t>0</m:t>
                              </m:r>
                            </m:e>
                            <m:e>
                              <m:r>
                                <m:rPr>
                                  <m:nor/>
                                </m:rPr>
                                <a:rPr lang="en-US"/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m:rPr>
                                  <m:nor/>
                                </m:rPr>
                                <a:rPr lang="en-US" b="0" i="0" smtClean="0"/>
                                <m:t>0</m:t>
                              </m:r>
                            </m:e>
                            <m:e>
                              <m:r>
                                <m:rPr>
                                  <m:nor/>
                                </m:rPr>
                                <a:rPr lang="en-US"/>
                                <m:t>0</m:t>
                              </m:r>
                            </m:e>
                            <m:e>
                              <m:r>
                                <m:rPr>
                                  <m:nor/>
                                </m:rPr>
                                <a:rPr lang="en-US"/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m:rPr>
                                  <m:nor/>
                                </m:rPr>
                                <a:rPr lang="en-US"/>
                                <m:t>1</m:t>
                              </m:r>
                            </m:e>
                            <m:e>
                              <m:r>
                                <m:rPr>
                                  <m:nor/>
                                </m:rPr>
                                <a:rPr lang="en-US" b="0" i="0" smtClean="0"/>
                                <m:t>0</m:t>
                              </m:r>
                            </m:e>
                            <m:e>
                              <m:r>
                                <m:rPr>
                                  <m:nor/>
                                </m:rPr>
                                <a:rPr lang="en-US"/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29FCEB4B-EE0B-DC4D-8C02-9EEE012D69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3"/>
                <a:stretch>
                  <a:fillRect t="-17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1239559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D780D3-7314-1D47-8165-9A892DE869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Komposisi</a:t>
            </a:r>
            <a:r>
              <a:rPr lang="en-US" b="1" dirty="0"/>
              <a:t> </a:t>
            </a:r>
            <a:r>
              <a:rPr lang="en-US" b="1" dirty="0" err="1"/>
              <a:t>Relasi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0B3086-7808-D04C-97F4-7CA1278A9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 err="1"/>
              <a:t>Misalkan</a:t>
            </a:r>
            <a:r>
              <a:rPr lang="en-US" dirty="0"/>
              <a:t> </a:t>
            </a:r>
            <a:r>
              <a:rPr lang="en-US" i="1" dirty="0"/>
              <a:t>R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relasi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himpunan</a:t>
            </a:r>
            <a:r>
              <a:rPr lang="en-US" dirty="0"/>
              <a:t> </a:t>
            </a:r>
            <a:r>
              <a:rPr lang="en-US" i="1" dirty="0"/>
              <a:t>A</a:t>
            </a:r>
            <a:r>
              <a:rPr lang="en-US" dirty="0"/>
              <a:t> </a:t>
            </a:r>
            <a:r>
              <a:rPr lang="en-US" dirty="0" err="1"/>
              <a:t>ke</a:t>
            </a:r>
            <a:r>
              <a:rPr lang="en-US" dirty="0"/>
              <a:t> </a:t>
            </a:r>
            <a:r>
              <a:rPr lang="en-US" dirty="0" err="1"/>
              <a:t>himpunan</a:t>
            </a:r>
            <a:r>
              <a:rPr lang="en-US" dirty="0"/>
              <a:t> </a:t>
            </a:r>
            <a:r>
              <a:rPr lang="en-US" i="1" dirty="0"/>
              <a:t>B</a:t>
            </a:r>
            <a:r>
              <a:rPr lang="en-US" dirty="0"/>
              <a:t>, dan </a:t>
            </a:r>
            <a:r>
              <a:rPr lang="en-US" i="1" dirty="0"/>
              <a:t>S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relasi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himpunan</a:t>
            </a:r>
            <a:r>
              <a:rPr lang="en-US" dirty="0"/>
              <a:t> </a:t>
            </a:r>
            <a:r>
              <a:rPr lang="en-US" i="1" dirty="0"/>
              <a:t>B</a:t>
            </a:r>
            <a:r>
              <a:rPr lang="en-US" dirty="0"/>
              <a:t> </a:t>
            </a:r>
            <a:r>
              <a:rPr lang="en-US" dirty="0" err="1"/>
              <a:t>ke</a:t>
            </a:r>
            <a:r>
              <a:rPr lang="en-US" dirty="0"/>
              <a:t> </a:t>
            </a:r>
            <a:r>
              <a:rPr lang="en-US" dirty="0" err="1"/>
              <a:t>himpunan</a:t>
            </a:r>
            <a:r>
              <a:rPr lang="en-US" dirty="0"/>
              <a:t> </a:t>
            </a:r>
            <a:r>
              <a:rPr lang="en-US" i="1" dirty="0"/>
              <a:t>C</a:t>
            </a:r>
            <a:r>
              <a:rPr lang="en-US" dirty="0"/>
              <a:t>. </a:t>
            </a:r>
            <a:r>
              <a:rPr lang="en-US" dirty="0" err="1"/>
              <a:t>Komposisi</a:t>
            </a:r>
            <a:r>
              <a:rPr lang="en-US" dirty="0"/>
              <a:t> </a:t>
            </a:r>
            <a:r>
              <a:rPr lang="en-US" i="1" dirty="0"/>
              <a:t>R</a:t>
            </a:r>
            <a:r>
              <a:rPr lang="en-US" dirty="0"/>
              <a:t> dan </a:t>
            </a:r>
            <a:r>
              <a:rPr lang="en-US" i="1" dirty="0"/>
              <a:t>S</a:t>
            </a:r>
            <a:r>
              <a:rPr lang="en-US" dirty="0"/>
              <a:t>, </a:t>
            </a:r>
            <a:r>
              <a:rPr lang="en-US" dirty="0" err="1"/>
              <a:t>dinotasikan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i="1" dirty="0"/>
              <a:t>S</a:t>
            </a:r>
            <a:r>
              <a:rPr lang="en-US" dirty="0"/>
              <a:t> </a:t>
            </a:r>
            <a:r>
              <a:rPr lang="en-US" dirty="0">
                <a:sym typeface="Symbol" pitchFamily="2" charset="2"/>
              </a:rPr>
              <a:t></a:t>
            </a:r>
            <a:r>
              <a:rPr lang="en-US" dirty="0"/>
              <a:t> </a:t>
            </a:r>
            <a:r>
              <a:rPr lang="en-US" i="1" dirty="0"/>
              <a:t>R</a:t>
            </a:r>
            <a:r>
              <a:rPr lang="en-US" dirty="0"/>
              <a:t>,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relasi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i="1" dirty="0"/>
              <a:t>A</a:t>
            </a:r>
            <a:r>
              <a:rPr lang="en-US" dirty="0"/>
              <a:t> </a:t>
            </a:r>
            <a:r>
              <a:rPr lang="en-US" dirty="0" err="1"/>
              <a:t>ke</a:t>
            </a:r>
            <a:r>
              <a:rPr lang="en-US" dirty="0"/>
              <a:t> </a:t>
            </a:r>
            <a:r>
              <a:rPr lang="en-US" i="1" dirty="0"/>
              <a:t>C</a:t>
            </a:r>
            <a:r>
              <a:rPr lang="en-US" dirty="0"/>
              <a:t> yang </a:t>
            </a:r>
            <a:r>
              <a:rPr lang="en-US" dirty="0" err="1"/>
              <a:t>didefinisikan</a:t>
            </a:r>
            <a:r>
              <a:rPr lang="en-US" dirty="0"/>
              <a:t> oleh:</a:t>
            </a:r>
          </a:p>
          <a:p>
            <a:r>
              <a:rPr lang="en-US" i="1" dirty="0"/>
              <a:t>S</a:t>
            </a:r>
            <a:r>
              <a:rPr lang="en-US" dirty="0"/>
              <a:t> </a:t>
            </a:r>
            <a:r>
              <a:rPr lang="en-US" dirty="0">
                <a:sym typeface="Symbol" pitchFamily="2" charset="2"/>
              </a:rPr>
              <a:t></a:t>
            </a:r>
            <a:r>
              <a:rPr lang="en-US" dirty="0"/>
              <a:t> </a:t>
            </a:r>
            <a:r>
              <a:rPr lang="en-US" i="1" dirty="0"/>
              <a:t>R</a:t>
            </a:r>
            <a:r>
              <a:rPr lang="en-US" dirty="0"/>
              <a:t> = {(</a:t>
            </a:r>
            <a:r>
              <a:rPr lang="en-US" i="1" dirty="0"/>
              <a:t>a</a:t>
            </a:r>
            <a:r>
              <a:rPr lang="en-US" dirty="0"/>
              <a:t>, </a:t>
            </a:r>
            <a:r>
              <a:rPr lang="en-US" i="1" dirty="0"/>
              <a:t>c</a:t>
            </a:r>
            <a:r>
              <a:rPr lang="en-US" dirty="0"/>
              <a:t>) </a:t>
            </a:r>
            <a:r>
              <a:rPr lang="en-US" dirty="0">
                <a:sym typeface="Symbol" pitchFamily="2" charset="2"/>
              </a:rPr>
              <a:t></a:t>
            </a:r>
            <a:r>
              <a:rPr lang="en-US" dirty="0"/>
              <a:t> </a:t>
            </a:r>
            <a:r>
              <a:rPr lang="en-US" i="1" dirty="0"/>
              <a:t>a</a:t>
            </a:r>
            <a:r>
              <a:rPr lang="en-US" dirty="0"/>
              <a:t> </a:t>
            </a:r>
            <a:r>
              <a:rPr lang="en-ID" dirty="0">
                <a:latin typeface="Symbol"/>
                <a:cs typeface="Symbol"/>
              </a:rPr>
              <a:t>∈</a:t>
            </a:r>
            <a:r>
              <a:rPr lang="en-US" dirty="0"/>
              <a:t> </a:t>
            </a:r>
            <a:r>
              <a:rPr lang="en-US" i="1" dirty="0"/>
              <a:t>A</a:t>
            </a:r>
            <a:r>
              <a:rPr lang="en-US" dirty="0"/>
              <a:t>, </a:t>
            </a:r>
            <a:r>
              <a:rPr lang="en-US" i="1" dirty="0"/>
              <a:t>c</a:t>
            </a:r>
            <a:r>
              <a:rPr lang="en-US" dirty="0"/>
              <a:t> </a:t>
            </a:r>
            <a:r>
              <a:rPr lang="en-ID" dirty="0">
                <a:latin typeface="Symbol"/>
                <a:cs typeface="Symbol"/>
              </a:rPr>
              <a:t>∈</a:t>
            </a:r>
            <a:r>
              <a:rPr lang="en-US" dirty="0"/>
              <a:t> </a:t>
            </a:r>
            <a:r>
              <a:rPr lang="en-US" i="1" dirty="0"/>
              <a:t>C</a:t>
            </a:r>
            <a:r>
              <a:rPr lang="en-US" dirty="0"/>
              <a:t>, dan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beberapa</a:t>
            </a:r>
            <a:r>
              <a:rPr lang="en-US" dirty="0"/>
              <a:t> </a:t>
            </a:r>
            <a:r>
              <a:rPr lang="en-US" i="1" dirty="0"/>
              <a:t>b</a:t>
            </a:r>
            <a:r>
              <a:rPr lang="en-US" dirty="0"/>
              <a:t> </a:t>
            </a:r>
            <a:r>
              <a:rPr lang="en-ID" dirty="0">
                <a:latin typeface="Symbol"/>
                <a:cs typeface="Symbol"/>
              </a:rPr>
              <a:t>∈</a:t>
            </a:r>
            <a:r>
              <a:rPr lang="en-US" dirty="0"/>
              <a:t> </a:t>
            </a:r>
            <a:r>
              <a:rPr lang="en-US" i="1" dirty="0"/>
              <a:t>B</a:t>
            </a:r>
            <a:r>
              <a:rPr lang="en-US" dirty="0"/>
              <a:t>, (</a:t>
            </a:r>
            <a:r>
              <a:rPr lang="en-US" i="1" dirty="0"/>
              <a:t>a</a:t>
            </a:r>
            <a:r>
              <a:rPr lang="en-US" dirty="0"/>
              <a:t>, </a:t>
            </a:r>
            <a:r>
              <a:rPr lang="en-US" i="1" dirty="0"/>
              <a:t>b</a:t>
            </a:r>
            <a:r>
              <a:rPr lang="en-US" dirty="0"/>
              <a:t>) </a:t>
            </a:r>
            <a:r>
              <a:rPr lang="en-ID" dirty="0">
                <a:latin typeface="Symbol"/>
                <a:cs typeface="Symbol"/>
              </a:rPr>
              <a:t>∈</a:t>
            </a:r>
            <a:r>
              <a:rPr lang="en-US" dirty="0"/>
              <a:t> </a:t>
            </a:r>
            <a:r>
              <a:rPr lang="en-US" i="1" dirty="0"/>
              <a:t>R</a:t>
            </a:r>
            <a:r>
              <a:rPr lang="en-US" dirty="0"/>
              <a:t> dan (</a:t>
            </a:r>
            <a:r>
              <a:rPr lang="en-US" i="1" dirty="0"/>
              <a:t>b</a:t>
            </a:r>
            <a:r>
              <a:rPr lang="en-US" dirty="0"/>
              <a:t>, </a:t>
            </a:r>
            <a:r>
              <a:rPr lang="en-US" i="1" dirty="0"/>
              <a:t>c</a:t>
            </a:r>
            <a:r>
              <a:rPr lang="en-US" dirty="0"/>
              <a:t>) </a:t>
            </a:r>
            <a:r>
              <a:rPr lang="en-ID" dirty="0">
                <a:latin typeface="Symbol"/>
                <a:cs typeface="Symbol"/>
              </a:rPr>
              <a:t>∈</a:t>
            </a:r>
            <a:r>
              <a:rPr lang="en-US" dirty="0"/>
              <a:t> </a:t>
            </a:r>
            <a:r>
              <a:rPr lang="en-US" i="1" dirty="0"/>
              <a:t>S</a:t>
            </a:r>
            <a:r>
              <a:rPr lang="en-US" dirty="0"/>
              <a:t>}</a:t>
            </a:r>
            <a:endParaRPr lang="en-ID" dirty="0"/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629633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D780D3-7314-1D47-8165-9A892DE869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Komposisi</a:t>
            </a:r>
            <a:r>
              <a:rPr lang="en-US" b="1" dirty="0"/>
              <a:t> </a:t>
            </a:r>
            <a:r>
              <a:rPr lang="en-US" b="1" dirty="0" err="1"/>
              <a:t>Relasi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0B3086-7808-D04C-97F4-7CA1278A9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 err="1"/>
              <a:t>Contoh</a:t>
            </a:r>
            <a:r>
              <a:rPr lang="en-US" dirty="0"/>
              <a:t> 16:</a:t>
            </a:r>
          </a:p>
          <a:p>
            <a:pPr lvl="1"/>
            <a:r>
              <a:rPr lang="en-US" dirty="0" err="1"/>
              <a:t>Misalkan</a:t>
            </a:r>
            <a:endParaRPr lang="en-ID" dirty="0"/>
          </a:p>
          <a:p>
            <a:pPr lvl="2"/>
            <a:r>
              <a:rPr lang="en-US" i="1" dirty="0"/>
              <a:t>R</a:t>
            </a:r>
            <a:r>
              <a:rPr lang="en-US" dirty="0"/>
              <a:t> = {(1, 2), (1, 6), (2, 4), (3, 4), (3, 6), (3, 8)}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relasi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himpunan</a:t>
            </a:r>
            <a:r>
              <a:rPr lang="en-US" dirty="0"/>
              <a:t> {1, 2, 3} </a:t>
            </a:r>
            <a:r>
              <a:rPr lang="en-US" dirty="0" err="1"/>
              <a:t>ke</a:t>
            </a:r>
            <a:r>
              <a:rPr lang="en-US" dirty="0"/>
              <a:t> </a:t>
            </a:r>
            <a:r>
              <a:rPr lang="en-US" dirty="0" err="1"/>
              <a:t>himpunan</a:t>
            </a:r>
            <a:r>
              <a:rPr lang="en-US" dirty="0"/>
              <a:t> {2, 4, 6, 8} dan </a:t>
            </a:r>
            <a:endParaRPr lang="en-ID" sz="1000" dirty="0"/>
          </a:p>
          <a:p>
            <a:pPr lvl="2"/>
            <a:r>
              <a:rPr lang="en-US" i="1" dirty="0"/>
              <a:t>S</a:t>
            </a:r>
            <a:r>
              <a:rPr lang="en-US" dirty="0"/>
              <a:t> = {(2, </a:t>
            </a:r>
            <a:r>
              <a:rPr lang="en-US" i="1" dirty="0"/>
              <a:t>u</a:t>
            </a:r>
            <a:r>
              <a:rPr lang="en-US" dirty="0"/>
              <a:t>), (4, </a:t>
            </a:r>
            <a:r>
              <a:rPr lang="en-US" i="1" dirty="0"/>
              <a:t>s</a:t>
            </a:r>
            <a:r>
              <a:rPr lang="en-US" dirty="0"/>
              <a:t>), (4, </a:t>
            </a:r>
            <a:r>
              <a:rPr lang="en-US" i="1" dirty="0"/>
              <a:t>t</a:t>
            </a:r>
            <a:r>
              <a:rPr lang="en-US" dirty="0"/>
              <a:t>), (6, </a:t>
            </a:r>
            <a:r>
              <a:rPr lang="en-US" i="1" dirty="0"/>
              <a:t>t</a:t>
            </a:r>
            <a:r>
              <a:rPr lang="en-US" dirty="0"/>
              <a:t>), (8, </a:t>
            </a:r>
            <a:r>
              <a:rPr lang="en-US" i="1" dirty="0"/>
              <a:t>u</a:t>
            </a:r>
            <a:r>
              <a:rPr lang="en-US" dirty="0"/>
              <a:t>)}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relasi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himpunan</a:t>
            </a:r>
            <a:r>
              <a:rPr lang="en-US" dirty="0"/>
              <a:t> {2, 4, 6, 8} </a:t>
            </a:r>
            <a:r>
              <a:rPr lang="en-US" dirty="0" err="1"/>
              <a:t>ke</a:t>
            </a:r>
            <a:r>
              <a:rPr lang="en-US" dirty="0"/>
              <a:t> </a:t>
            </a:r>
            <a:r>
              <a:rPr lang="en-US" dirty="0" err="1"/>
              <a:t>himpunan</a:t>
            </a:r>
            <a:r>
              <a:rPr lang="en-US" dirty="0"/>
              <a:t> {</a:t>
            </a:r>
            <a:r>
              <a:rPr lang="en-US" i="1" dirty="0"/>
              <a:t>s</a:t>
            </a:r>
            <a:r>
              <a:rPr lang="en-US" dirty="0"/>
              <a:t>, </a:t>
            </a:r>
            <a:r>
              <a:rPr lang="en-US" i="1" dirty="0"/>
              <a:t>t</a:t>
            </a:r>
            <a:r>
              <a:rPr lang="en-US" dirty="0"/>
              <a:t>, </a:t>
            </a:r>
            <a:r>
              <a:rPr lang="en-US" i="1" dirty="0"/>
              <a:t>u</a:t>
            </a:r>
            <a:r>
              <a:rPr lang="en-US" dirty="0"/>
              <a:t>}. </a:t>
            </a:r>
            <a:endParaRPr lang="en-ID" sz="1000" dirty="0"/>
          </a:p>
          <a:p>
            <a:pPr lvl="1"/>
            <a:r>
              <a:rPr lang="en-US" dirty="0"/>
              <a:t> </a:t>
            </a:r>
            <a:r>
              <a:rPr lang="en-US" dirty="0" err="1"/>
              <a:t>Maka</a:t>
            </a:r>
            <a:r>
              <a:rPr lang="en-US" dirty="0"/>
              <a:t> </a:t>
            </a:r>
            <a:r>
              <a:rPr lang="en-US" dirty="0" err="1"/>
              <a:t>komposisi</a:t>
            </a:r>
            <a:r>
              <a:rPr lang="en-US" dirty="0"/>
              <a:t> </a:t>
            </a:r>
            <a:r>
              <a:rPr lang="en-US" dirty="0" err="1"/>
              <a:t>relasi</a:t>
            </a:r>
            <a:r>
              <a:rPr lang="en-US" dirty="0"/>
              <a:t> </a:t>
            </a:r>
            <a:r>
              <a:rPr lang="en-US" i="1" dirty="0"/>
              <a:t>R</a:t>
            </a:r>
            <a:r>
              <a:rPr lang="en-US" dirty="0"/>
              <a:t> dan </a:t>
            </a:r>
            <a:r>
              <a:rPr lang="en-US" i="1" dirty="0"/>
              <a:t>S</a:t>
            </a:r>
            <a:r>
              <a:rPr lang="en-US" dirty="0"/>
              <a:t> </a:t>
            </a:r>
            <a:r>
              <a:rPr lang="en-US" dirty="0" err="1"/>
              <a:t>adalah</a:t>
            </a:r>
            <a:endParaRPr lang="en-ID" sz="1000" dirty="0"/>
          </a:p>
          <a:p>
            <a:pPr lvl="2"/>
            <a:r>
              <a:rPr lang="en-US" dirty="0"/>
              <a:t> </a:t>
            </a:r>
            <a:r>
              <a:rPr lang="en-US" i="1" dirty="0"/>
              <a:t>S</a:t>
            </a:r>
            <a:r>
              <a:rPr lang="en-US" dirty="0"/>
              <a:t> </a:t>
            </a:r>
            <a:r>
              <a:rPr lang="en-US" dirty="0">
                <a:sym typeface="Symbol" pitchFamily="2" charset="2"/>
              </a:rPr>
              <a:t></a:t>
            </a:r>
            <a:r>
              <a:rPr lang="en-US" dirty="0"/>
              <a:t> </a:t>
            </a:r>
            <a:r>
              <a:rPr lang="en-US" i="1" dirty="0"/>
              <a:t>R</a:t>
            </a:r>
            <a:r>
              <a:rPr lang="en-US" dirty="0"/>
              <a:t> = {(1, </a:t>
            </a:r>
            <a:r>
              <a:rPr lang="en-US" i="1" dirty="0"/>
              <a:t>u</a:t>
            </a:r>
            <a:r>
              <a:rPr lang="en-US" dirty="0"/>
              <a:t>), (1, </a:t>
            </a:r>
            <a:r>
              <a:rPr lang="en-US" i="1" dirty="0"/>
              <a:t>t</a:t>
            </a:r>
            <a:r>
              <a:rPr lang="en-US" dirty="0"/>
              <a:t>), (2, </a:t>
            </a:r>
            <a:r>
              <a:rPr lang="en-US" i="1" dirty="0"/>
              <a:t>s</a:t>
            </a:r>
            <a:r>
              <a:rPr lang="en-US" dirty="0"/>
              <a:t>), (2, </a:t>
            </a:r>
            <a:r>
              <a:rPr lang="en-US" i="1" dirty="0"/>
              <a:t>t</a:t>
            </a:r>
            <a:r>
              <a:rPr lang="en-US" dirty="0"/>
              <a:t>), (3, </a:t>
            </a:r>
            <a:r>
              <a:rPr lang="en-US" i="1" dirty="0"/>
              <a:t>s</a:t>
            </a:r>
            <a:r>
              <a:rPr lang="en-US" dirty="0"/>
              <a:t>), (3, </a:t>
            </a:r>
            <a:r>
              <a:rPr lang="en-US" i="1" dirty="0"/>
              <a:t>t</a:t>
            </a:r>
            <a:r>
              <a:rPr lang="en-US" dirty="0"/>
              <a:t>), (3, </a:t>
            </a:r>
            <a:r>
              <a:rPr lang="en-US" i="1" dirty="0"/>
              <a:t>u</a:t>
            </a:r>
            <a:r>
              <a:rPr lang="en-US" dirty="0"/>
              <a:t>)}</a:t>
            </a:r>
            <a:endParaRPr lang="en-ID" sz="600" dirty="0"/>
          </a:p>
        </p:txBody>
      </p:sp>
    </p:spTree>
    <p:extLst>
      <p:ext uri="{BB962C8B-B14F-4D97-AF65-F5344CB8AC3E}">
        <p14:creationId xmlns:p14="http://schemas.microsoft.com/office/powerpoint/2010/main" val="23423635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8033E11-9133-EC49-BA95-37A75DAE9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Pendahuluan</a:t>
            </a:r>
            <a:endParaRPr lang="en-US" b="1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E5A7E5E-A707-494F-ABDD-66FE12801B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Contoh</a:t>
            </a:r>
            <a:r>
              <a:rPr lang="en-US" dirty="0"/>
              <a:t> 1:</a:t>
            </a:r>
          </a:p>
          <a:p>
            <a:pPr lvl="1"/>
            <a:r>
              <a:rPr lang="en-US" i="1" dirty="0"/>
              <a:t>A</a:t>
            </a:r>
            <a:r>
              <a:rPr lang="en-US" dirty="0"/>
              <a:t> = {Hasan, Tanti, </a:t>
            </a:r>
            <a:r>
              <a:rPr lang="en-US" dirty="0" err="1"/>
              <a:t>Rommi</a:t>
            </a:r>
            <a:r>
              <a:rPr lang="en-US" dirty="0"/>
              <a:t>, Yusuf, Aditya} 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himpunan</a:t>
            </a:r>
            <a:r>
              <a:rPr lang="en-US" dirty="0"/>
              <a:t> </a:t>
            </a:r>
            <a:r>
              <a:rPr lang="en-US" dirty="0" err="1"/>
              <a:t>mahasiswa</a:t>
            </a:r>
            <a:r>
              <a:rPr lang="en-US" dirty="0"/>
              <a:t>,</a:t>
            </a:r>
          </a:p>
          <a:p>
            <a:pPr lvl="1"/>
            <a:r>
              <a:rPr lang="en-US" i="1" dirty="0"/>
              <a:t>B</a:t>
            </a:r>
            <a:r>
              <a:rPr lang="en-US" dirty="0"/>
              <a:t> = {Toyota, Daihatsu, Mercedes, VW} </a:t>
            </a:r>
            <a:r>
              <a:rPr lang="en-US" dirty="0" err="1"/>
              <a:t>adalah</a:t>
            </a:r>
            <a:r>
              <a:rPr lang="en-US" dirty="0"/>
              <a:t>  </a:t>
            </a:r>
            <a:r>
              <a:rPr lang="en-US" dirty="0" err="1"/>
              <a:t>himpunan</a:t>
            </a:r>
            <a:r>
              <a:rPr lang="en-US" dirty="0"/>
              <a:t> </a:t>
            </a:r>
            <a:r>
              <a:rPr lang="en-US" dirty="0" err="1"/>
              <a:t>kendaraan</a:t>
            </a:r>
            <a:endParaRPr lang="en-US" dirty="0"/>
          </a:p>
          <a:p>
            <a:r>
              <a:rPr lang="en-US" dirty="0" err="1"/>
              <a:t>Misalkan</a:t>
            </a:r>
            <a:r>
              <a:rPr lang="en-US" dirty="0"/>
              <a:t> R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relasi</a:t>
            </a:r>
            <a:r>
              <a:rPr lang="en-US" dirty="0"/>
              <a:t> yang </a:t>
            </a:r>
            <a:r>
              <a:rPr lang="en-US" dirty="0" err="1"/>
              <a:t>menyatakan</a:t>
            </a:r>
            <a:r>
              <a:rPr lang="en-US" dirty="0"/>
              <a:t> </a:t>
            </a:r>
            <a:r>
              <a:rPr lang="en-US" dirty="0" err="1"/>
              <a:t>mahasiswa</a:t>
            </a:r>
            <a:r>
              <a:rPr lang="en-US" dirty="0"/>
              <a:t> dan </a:t>
            </a:r>
            <a:r>
              <a:rPr lang="en-US" dirty="0" err="1"/>
              <a:t>mobil</a:t>
            </a:r>
            <a:r>
              <a:rPr lang="en-US" dirty="0"/>
              <a:t> yang </a:t>
            </a:r>
            <a:r>
              <a:rPr lang="en-US" dirty="0" err="1"/>
              <a:t>dikendarainya</a:t>
            </a:r>
            <a:r>
              <a:rPr lang="en-US" dirty="0"/>
              <a:t>.</a:t>
            </a:r>
          </a:p>
          <a:p>
            <a:pPr lvl="1"/>
            <a:r>
              <a:rPr lang="en-US" i="1" dirty="0"/>
              <a:t>R</a:t>
            </a:r>
            <a:r>
              <a:rPr lang="en-US" dirty="0"/>
              <a:t> = {(Hasan, Daihatsu), (</a:t>
            </a:r>
            <a:r>
              <a:rPr lang="en-US" dirty="0" err="1"/>
              <a:t>Rommi</a:t>
            </a:r>
            <a:r>
              <a:rPr lang="en-US" dirty="0"/>
              <a:t>, Toyota), (Yusuf, Mercedes), (Aditya, Toyota)}</a:t>
            </a:r>
          </a:p>
          <a:p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berarti</a:t>
            </a:r>
            <a:r>
              <a:rPr lang="en-US" dirty="0"/>
              <a:t> Hasan </a:t>
            </a:r>
            <a:r>
              <a:rPr lang="en-US" dirty="0" err="1"/>
              <a:t>mengendarai</a:t>
            </a:r>
            <a:r>
              <a:rPr lang="en-US" dirty="0"/>
              <a:t> Daihatsu, </a:t>
            </a:r>
            <a:r>
              <a:rPr lang="en-US" dirty="0" err="1"/>
              <a:t>Rommi</a:t>
            </a:r>
            <a:r>
              <a:rPr lang="en-US" dirty="0"/>
              <a:t>  </a:t>
            </a:r>
            <a:r>
              <a:rPr lang="en-US" dirty="0" err="1"/>
              <a:t>mengendarai</a:t>
            </a:r>
            <a:r>
              <a:rPr lang="en-US" dirty="0"/>
              <a:t> Toyota, Yusuf </a:t>
            </a:r>
            <a:r>
              <a:rPr lang="en-US" dirty="0" err="1"/>
              <a:t>mengendarai</a:t>
            </a:r>
            <a:r>
              <a:rPr lang="en-US" dirty="0"/>
              <a:t> Mercedes, dan  Aditya </a:t>
            </a:r>
            <a:r>
              <a:rPr lang="en-US" dirty="0" err="1"/>
              <a:t>mengendarai</a:t>
            </a:r>
            <a:r>
              <a:rPr lang="en-US" dirty="0"/>
              <a:t> Toyota. Yusuf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mengendarai</a:t>
            </a:r>
            <a:r>
              <a:rPr lang="en-US" dirty="0"/>
              <a:t> </a:t>
            </a:r>
            <a:r>
              <a:rPr lang="en-US" dirty="0" err="1"/>
              <a:t>mobil</a:t>
            </a:r>
            <a:r>
              <a:rPr lang="en-US" dirty="0"/>
              <a:t>  </a:t>
            </a:r>
            <a:r>
              <a:rPr lang="en-US" dirty="0" err="1"/>
              <a:t>apapun</a:t>
            </a:r>
            <a:r>
              <a:rPr lang="en-US" dirty="0"/>
              <a:t>. Mobil VW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dikendarai</a:t>
            </a:r>
            <a:r>
              <a:rPr lang="en-US" dirty="0"/>
              <a:t> </a:t>
            </a:r>
            <a:r>
              <a:rPr lang="en-US" dirty="0" err="1"/>
              <a:t>siapapun</a:t>
            </a:r>
            <a:r>
              <a:rPr lang="en-US" dirty="0"/>
              <a:t> di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relasi</a:t>
            </a:r>
            <a:r>
              <a:rPr lang="en-US" dirty="0"/>
              <a:t>  </a:t>
            </a:r>
            <a:r>
              <a:rPr lang="en-US" dirty="0" err="1"/>
              <a:t>itu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>
              <a:buFont typeface="Wingdings" pitchFamily="2" charset="2"/>
              <a:buNone/>
            </a:pPr>
            <a:endParaRPr lang="en-GB" b="1" dirty="0">
              <a:solidFill>
                <a:srgbClr val="FF3399"/>
              </a:solidFill>
            </a:endParaRP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603419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D780D3-7314-1D47-8165-9A892DE869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Komposisi</a:t>
            </a:r>
            <a:r>
              <a:rPr lang="en-US" b="1" dirty="0"/>
              <a:t> </a:t>
            </a:r>
            <a:r>
              <a:rPr lang="en-US" b="1" dirty="0" err="1"/>
              <a:t>Relasi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0B3086-7808-D04C-97F4-7CA1278A9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 err="1"/>
              <a:t>Komposisi</a:t>
            </a:r>
            <a:r>
              <a:rPr lang="en-US" dirty="0"/>
              <a:t> </a:t>
            </a:r>
            <a:r>
              <a:rPr lang="en-US" dirty="0" err="1"/>
              <a:t>relasi</a:t>
            </a:r>
            <a:r>
              <a:rPr lang="en-US" dirty="0"/>
              <a:t> </a:t>
            </a:r>
            <a:r>
              <a:rPr lang="en-US" i="1" dirty="0"/>
              <a:t>R</a:t>
            </a:r>
            <a:r>
              <a:rPr lang="en-US" dirty="0"/>
              <a:t> dan </a:t>
            </a:r>
            <a:r>
              <a:rPr lang="en-US" i="1" dirty="0"/>
              <a:t>S</a:t>
            </a:r>
            <a:r>
              <a:rPr lang="en-US" dirty="0"/>
              <a:t> </a:t>
            </a:r>
            <a:r>
              <a:rPr lang="en-US" dirty="0" err="1"/>
              <a:t>lebih</a:t>
            </a:r>
            <a:r>
              <a:rPr lang="en-US" dirty="0"/>
              <a:t> </a:t>
            </a:r>
            <a:r>
              <a:rPr lang="en-US" dirty="0" err="1"/>
              <a:t>jelas</a:t>
            </a:r>
            <a:r>
              <a:rPr lang="en-US" dirty="0"/>
              <a:t> </a:t>
            </a:r>
            <a:r>
              <a:rPr lang="en-US" dirty="0" err="1"/>
              <a:t>jika</a:t>
            </a:r>
            <a:r>
              <a:rPr lang="en-US" dirty="0"/>
              <a:t> </a:t>
            </a:r>
            <a:r>
              <a:rPr lang="en-US" dirty="0" err="1"/>
              <a:t>diperagakan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diagram </a:t>
            </a:r>
            <a:r>
              <a:rPr lang="en-US" dirty="0" err="1"/>
              <a:t>panah</a:t>
            </a:r>
            <a:r>
              <a:rPr lang="en-US" dirty="0"/>
              <a:t>: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19522B3D-747A-B94A-91EE-CC985CE89532}"/>
              </a:ext>
            </a:extLst>
          </p:cNvPr>
          <p:cNvGrpSpPr/>
          <p:nvPr/>
        </p:nvGrpSpPr>
        <p:grpSpPr>
          <a:xfrm>
            <a:off x="4224977" y="3006668"/>
            <a:ext cx="3742046" cy="1989252"/>
            <a:chOff x="5037104" y="2833538"/>
            <a:chExt cx="3742046" cy="1989252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DABDF0D7-2322-DE4D-97D6-494A75026A08}"/>
                </a:ext>
              </a:extLst>
            </p:cNvPr>
            <p:cNvGrpSpPr/>
            <p:nvPr/>
          </p:nvGrpSpPr>
          <p:grpSpPr>
            <a:xfrm>
              <a:off x="5037104" y="2837701"/>
              <a:ext cx="774705" cy="1944007"/>
              <a:chOff x="6681893" y="2650067"/>
              <a:chExt cx="1429320" cy="2294242"/>
            </a:xfrm>
          </p:grpSpPr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292AB3ED-0FA3-0345-881C-ECE64C592619}"/>
                  </a:ext>
                </a:extLst>
              </p:cNvPr>
              <p:cNvSpPr/>
              <p:nvPr/>
            </p:nvSpPr>
            <p:spPr>
              <a:xfrm>
                <a:off x="6681893" y="2650067"/>
                <a:ext cx="1429320" cy="2294242"/>
              </a:xfrm>
              <a:prstGeom prst="ellipse">
                <a:avLst/>
              </a:prstGeom>
              <a:noFill/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CCE1C93-7C45-5845-918D-CDD774E287B0}"/>
                  </a:ext>
                </a:extLst>
              </p:cNvPr>
              <p:cNvSpPr txBox="1"/>
              <p:nvPr/>
            </p:nvSpPr>
            <p:spPr>
              <a:xfrm>
                <a:off x="6908800" y="3097781"/>
                <a:ext cx="931333" cy="3632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400" dirty="0"/>
                  <a:t>1 •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D86AED5-003B-8348-9155-B86120164EF3}"/>
                  </a:ext>
                </a:extLst>
              </p:cNvPr>
              <p:cNvSpPr txBox="1"/>
              <p:nvPr/>
            </p:nvSpPr>
            <p:spPr>
              <a:xfrm>
                <a:off x="6908800" y="3605768"/>
                <a:ext cx="931333" cy="3632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400" dirty="0"/>
                  <a:t>2 •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AAFA669-E420-FA4A-99E4-B849310A1734}"/>
                  </a:ext>
                </a:extLst>
              </p:cNvPr>
              <p:cNvSpPr txBox="1"/>
              <p:nvPr/>
            </p:nvSpPr>
            <p:spPr>
              <a:xfrm>
                <a:off x="6907449" y="4113854"/>
                <a:ext cx="931333" cy="3632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400" dirty="0"/>
                  <a:t>3 •</a:t>
                </a:r>
              </a:p>
            </p:txBody>
          </p:sp>
        </p:grp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1C35AEC8-9996-904B-90C6-3D126B9017BD}"/>
                </a:ext>
              </a:extLst>
            </p:cNvPr>
            <p:cNvSpPr/>
            <p:nvPr/>
          </p:nvSpPr>
          <p:spPr>
            <a:xfrm>
              <a:off x="6353525" y="2833538"/>
              <a:ext cx="774705" cy="1944007"/>
            </a:xfrm>
            <a:prstGeom prst="ellipse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400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B17781D-7E92-FE40-9E9C-007F3FB984F3}"/>
                </a:ext>
              </a:extLst>
            </p:cNvPr>
            <p:cNvSpPr txBox="1"/>
            <p:nvPr/>
          </p:nvSpPr>
          <p:spPr>
            <a:xfrm>
              <a:off x="6531395" y="3513710"/>
              <a:ext cx="9313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• 4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D74960B-41A6-6744-AC08-EB9EAB87196B}"/>
                </a:ext>
              </a:extLst>
            </p:cNvPr>
            <p:cNvSpPr txBox="1"/>
            <p:nvPr/>
          </p:nvSpPr>
          <p:spPr>
            <a:xfrm>
              <a:off x="6527594" y="3850787"/>
              <a:ext cx="9313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• 6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C4476ED-41C1-A343-A40C-1BC60241BE84}"/>
                </a:ext>
              </a:extLst>
            </p:cNvPr>
            <p:cNvSpPr txBox="1"/>
            <p:nvPr/>
          </p:nvSpPr>
          <p:spPr>
            <a:xfrm>
              <a:off x="6527594" y="4193325"/>
              <a:ext cx="9313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• 8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80F7F56-32EC-F04A-AF46-E661DC2F6B4C}"/>
                </a:ext>
              </a:extLst>
            </p:cNvPr>
            <p:cNvSpPr txBox="1"/>
            <p:nvPr/>
          </p:nvSpPr>
          <p:spPr>
            <a:xfrm>
              <a:off x="6531396" y="3178716"/>
              <a:ext cx="9313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• 2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FACAF8D0-E221-F944-8A90-39B9FE13B09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20300" y="3332604"/>
              <a:ext cx="1129563" cy="39743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C91717C0-ECE6-3943-94C6-8330A8BD6367}"/>
                </a:ext>
              </a:extLst>
            </p:cNvPr>
            <p:cNvCxnSpPr>
              <a:cxnSpLocks/>
            </p:cNvCxnSpPr>
            <p:nvPr/>
          </p:nvCxnSpPr>
          <p:spPr>
            <a:xfrm>
              <a:off x="5520300" y="3370658"/>
              <a:ext cx="1129563" cy="619386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CF6CB3BF-2B6D-1F40-85C7-2846C0E10D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20300" y="3677241"/>
              <a:ext cx="1129563" cy="542531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3D75A1B9-F2DA-0E48-AA13-90FD35C0512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20300" y="3666208"/>
              <a:ext cx="1129563" cy="145991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2D958368-2D0C-1C48-B188-9611DA3CDC04}"/>
                </a:ext>
              </a:extLst>
            </p:cNvPr>
            <p:cNvCxnSpPr>
              <a:cxnSpLocks/>
            </p:cNvCxnSpPr>
            <p:nvPr/>
          </p:nvCxnSpPr>
          <p:spPr>
            <a:xfrm>
              <a:off x="5520300" y="4222698"/>
              <a:ext cx="1129563" cy="113745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42D75F4C-F2C5-9E48-8F2D-49BF8F8822A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31119" y="3973984"/>
              <a:ext cx="1129563" cy="243485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10448958-9FB9-0241-BE09-715705B97026}"/>
                </a:ext>
              </a:extLst>
            </p:cNvPr>
            <p:cNvSpPr/>
            <p:nvPr/>
          </p:nvSpPr>
          <p:spPr>
            <a:xfrm>
              <a:off x="7669946" y="2878783"/>
              <a:ext cx="774705" cy="1944007"/>
            </a:xfrm>
            <a:prstGeom prst="ellipse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400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CB4D279-F7EC-A744-8E6A-AB49F135D867}"/>
                </a:ext>
              </a:extLst>
            </p:cNvPr>
            <p:cNvSpPr txBox="1"/>
            <p:nvPr/>
          </p:nvSpPr>
          <p:spPr>
            <a:xfrm>
              <a:off x="7847816" y="3666207"/>
              <a:ext cx="9313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• t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7B76028-BDCC-2C4A-ADA7-096DEBA2DA82}"/>
                </a:ext>
              </a:extLst>
            </p:cNvPr>
            <p:cNvSpPr txBox="1"/>
            <p:nvPr/>
          </p:nvSpPr>
          <p:spPr>
            <a:xfrm>
              <a:off x="7844015" y="4078029"/>
              <a:ext cx="9313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• u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4EF22209-B7F2-4047-8C14-A4AC8042BF0B}"/>
                </a:ext>
              </a:extLst>
            </p:cNvPr>
            <p:cNvSpPr txBox="1"/>
            <p:nvPr/>
          </p:nvSpPr>
          <p:spPr>
            <a:xfrm>
              <a:off x="7847817" y="3251178"/>
              <a:ext cx="9313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• s</a:t>
              </a: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D88C0D0D-3FD7-AE48-86EA-F510CEA135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60682" y="3413803"/>
              <a:ext cx="1310599" cy="253573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41E5CF8C-B6EF-8F45-B5F8-314918102C52}"/>
                </a:ext>
              </a:extLst>
            </p:cNvPr>
            <p:cNvCxnSpPr>
              <a:cxnSpLocks/>
            </p:cNvCxnSpPr>
            <p:nvPr/>
          </p:nvCxnSpPr>
          <p:spPr>
            <a:xfrm>
              <a:off x="6660682" y="3672124"/>
              <a:ext cx="1310599" cy="13949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ABA07625-6F6D-5D44-B961-03F47907E2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60682" y="3818732"/>
              <a:ext cx="1310599" cy="193224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91660146-003C-D847-BE93-9B862EFA5C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68958" y="4226528"/>
              <a:ext cx="1302323" cy="116863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7888598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D780D3-7314-1D47-8165-9A892DE869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Komposisi</a:t>
            </a:r>
            <a:r>
              <a:rPr lang="en-US" b="1" dirty="0"/>
              <a:t> </a:t>
            </a:r>
            <a:r>
              <a:rPr lang="en-US" b="1" dirty="0" err="1"/>
              <a:t>Relasi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0B3086-7808-D04C-97F4-7CA1278A9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Jika </a:t>
            </a:r>
            <a:r>
              <a:rPr lang="en-US" dirty="0" err="1"/>
              <a:t>relasi</a:t>
            </a:r>
            <a:r>
              <a:rPr lang="en-US" dirty="0"/>
              <a:t> </a:t>
            </a:r>
            <a:r>
              <a:rPr lang="en-US" i="1" dirty="0"/>
              <a:t>R</a:t>
            </a:r>
            <a:r>
              <a:rPr lang="en-US" baseline="-25000" dirty="0"/>
              <a:t>1</a:t>
            </a:r>
            <a:r>
              <a:rPr lang="en-US" dirty="0"/>
              <a:t> dan </a:t>
            </a:r>
            <a:r>
              <a:rPr lang="en-US" i="1" dirty="0"/>
              <a:t>R</a:t>
            </a:r>
            <a:r>
              <a:rPr lang="en-US" baseline="-25000" dirty="0"/>
              <a:t>2</a:t>
            </a:r>
            <a:r>
              <a:rPr lang="en-US" dirty="0"/>
              <a:t> </a:t>
            </a:r>
            <a:r>
              <a:rPr lang="en-US" dirty="0" err="1"/>
              <a:t>masing-masing</a:t>
            </a:r>
            <a:r>
              <a:rPr lang="en-US" dirty="0"/>
              <a:t> </a:t>
            </a:r>
            <a:r>
              <a:rPr lang="en-US" dirty="0" err="1"/>
              <a:t>dinyatakan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matriks</a:t>
            </a:r>
            <a:r>
              <a:rPr lang="en-US" dirty="0"/>
              <a:t> </a:t>
            </a:r>
            <a:r>
              <a:rPr lang="en-US" i="1" dirty="0"/>
              <a:t>M</a:t>
            </a:r>
            <a:r>
              <a:rPr lang="en-US" i="1" baseline="-25000" dirty="0"/>
              <a:t>R</a:t>
            </a:r>
            <a:r>
              <a:rPr lang="en-US" baseline="-25000" dirty="0"/>
              <a:t>1</a:t>
            </a:r>
            <a:r>
              <a:rPr lang="en-US" dirty="0"/>
              <a:t> dan </a:t>
            </a:r>
            <a:r>
              <a:rPr lang="en-US" i="1" dirty="0"/>
              <a:t>M</a:t>
            </a:r>
            <a:r>
              <a:rPr lang="en-US" i="1" baseline="-25000" dirty="0"/>
              <a:t>R</a:t>
            </a:r>
            <a:r>
              <a:rPr lang="en-US" baseline="-25000" dirty="0"/>
              <a:t>2</a:t>
            </a:r>
            <a:r>
              <a:rPr lang="en-US" dirty="0"/>
              <a:t>, </a:t>
            </a:r>
            <a:r>
              <a:rPr lang="en-US" dirty="0" err="1"/>
              <a:t>maka</a:t>
            </a:r>
            <a:r>
              <a:rPr lang="en-US" dirty="0"/>
              <a:t> </a:t>
            </a:r>
            <a:r>
              <a:rPr lang="en-US" dirty="0" err="1"/>
              <a:t>matriks</a:t>
            </a:r>
            <a:r>
              <a:rPr lang="en-US" dirty="0"/>
              <a:t> yang </a:t>
            </a:r>
            <a:r>
              <a:rPr lang="en-US" dirty="0" err="1"/>
              <a:t>menyatakan</a:t>
            </a:r>
            <a:r>
              <a:rPr lang="en-US" dirty="0"/>
              <a:t> </a:t>
            </a:r>
            <a:r>
              <a:rPr lang="en-US" dirty="0" err="1"/>
              <a:t>komposisi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kedua</a:t>
            </a:r>
            <a:r>
              <a:rPr lang="en-US" dirty="0"/>
              <a:t> </a:t>
            </a:r>
            <a:r>
              <a:rPr lang="en-US" dirty="0" err="1"/>
              <a:t>relasi</a:t>
            </a:r>
            <a:r>
              <a:rPr lang="en-US" dirty="0"/>
              <a:t> </a:t>
            </a:r>
            <a:r>
              <a:rPr lang="en-US" dirty="0" err="1"/>
              <a:t>tersebut</a:t>
            </a:r>
            <a:r>
              <a:rPr lang="en-US" dirty="0"/>
              <a:t> </a:t>
            </a:r>
            <a:r>
              <a:rPr lang="en-US" dirty="0" err="1"/>
              <a:t>adalah</a:t>
            </a:r>
            <a:endParaRPr lang="en-ID" dirty="0"/>
          </a:p>
          <a:p>
            <a:pPr marL="0" indent="0" algn="ctr">
              <a:buNone/>
            </a:pPr>
            <a:r>
              <a:rPr lang="en-US" i="1" dirty="0"/>
              <a:t>M</a:t>
            </a:r>
            <a:r>
              <a:rPr lang="en-US" i="1" baseline="-25000" dirty="0"/>
              <a:t>R</a:t>
            </a:r>
            <a:r>
              <a:rPr lang="en-US" baseline="-25000" dirty="0"/>
              <a:t>2 </a:t>
            </a:r>
            <a:r>
              <a:rPr lang="en-US" baseline="-25000" dirty="0">
                <a:sym typeface="Symbol" pitchFamily="2" charset="2"/>
              </a:rPr>
              <a:t></a:t>
            </a:r>
            <a:r>
              <a:rPr lang="en-US" baseline="-25000" dirty="0"/>
              <a:t> </a:t>
            </a:r>
            <a:r>
              <a:rPr lang="en-US" i="1" baseline="-25000" dirty="0"/>
              <a:t>R</a:t>
            </a:r>
            <a:r>
              <a:rPr lang="en-US" baseline="-25000" dirty="0"/>
              <a:t>1</a:t>
            </a:r>
            <a:r>
              <a:rPr lang="en-US" dirty="0"/>
              <a:t> = </a:t>
            </a:r>
            <a:r>
              <a:rPr lang="en-US" i="1" dirty="0"/>
              <a:t>M</a:t>
            </a:r>
            <a:r>
              <a:rPr lang="en-US" i="1" baseline="-25000" dirty="0"/>
              <a:t>R</a:t>
            </a:r>
            <a:r>
              <a:rPr lang="en-US" baseline="-25000" dirty="0"/>
              <a:t>1</a:t>
            </a:r>
            <a:r>
              <a:rPr lang="en-US" dirty="0"/>
              <a:t> </a:t>
            </a:r>
            <a:r>
              <a:rPr lang="en-US" dirty="0">
                <a:sym typeface="Symbol" pitchFamily="2" charset="2"/>
              </a:rPr>
              <a:t></a:t>
            </a:r>
            <a:r>
              <a:rPr lang="en-US" dirty="0"/>
              <a:t> </a:t>
            </a:r>
            <a:r>
              <a:rPr lang="en-US" i="1" dirty="0"/>
              <a:t>M</a:t>
            </a:r>
            <a:r>
              <a:rPr lang="en-US" i="1" baseline="-25000" dirty="0"/>
              <a:t>R</a:t>
            </a:r>
            <a:r>
              <a:rPr lang="en-US" baseline="-25000" dirty="0"/>
              <a:t>2</a:t>
            </a:r>
            <a:r>
              <a:rPr lang="en-US" dirty="0"/>
              <a:t>	</a:t>
            </a:r>
            <a:endParaRPr lang="en-ID" dirty="0"/>
          </a:p>
          <a:p>
            <a:pPr marL="225425" indent="0">
              <a:buNone/>
            </a:pPr>
            <a:endParaRPr lang="en-US" dirty="0"/>
          </a:p>
          <a:p>
            <a:pPr marL="225425" indent="0">
              <a:buNone/>
            </a:pPr>
            <a:r>
              <a:rPr lang="en-US" dirty="0"/>
              <a:t>yang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hal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operator “.” </a:t>
            </a:r>
            <a:r>
              <a:rPr lang="en-US" dirty="0" err="1"/>
              <a:t>sama</a:t>
            </a:r>
            <a:r>
              <a:rPr lang="en-US" dirty="0"/>
              <a:t> </a:t>
            </a:r>
            <a:r>
              <a:rPr lang="en-US" dirty="0" err="1"/>
              <a:t>seperti</a:t>
            </a:r>
            <a:r>
              <a:rPr lang="en-US" dirty="0"/>
              <a:t> pada </a:t>
            </a:r>
            <a:r>
              <a:rPr lang="en-US" dirty="0" err="1"/>
              <a:t>perkalian</a:t>
            </a:r>
            <a:r>
              <a:rPr lang="en-US" dirty="0"/>
              <a:t> </a:t>
            </a:r>
            <a:r>
              <a:rPr lang="en-US" dirty="0" err="1"/>
              <a:t>matriks</a:t>
            </a:r>
            <a:r>
              <a:rPr lang="en-US" dirty="0"/>
              <a:t> </a:t>
            </a:r>
            <a:r>
              <a:rPr lang="en-US" dirty="0" err="1"/>
              <a:t>biasa</a:t>
            </a:r>
            <a:r>
              <a:rPr lang="en-US" dirty="0"/>
              <a:t>, </a:t>
            </a:r>
            <a:r>
              <a:rPr lang="en-US" dirty="0" err="1"/>
              <a:t>tetapi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mengganti</a:t>
            </a:r>
            <a:r>
              <a:rPr lang="en-US" dirty="0"/>
              <a:t> </a:t>
            </a:r>
            <a:r>
              <a:rPr lang="en-US" dirty="0" err="1"/>
              <a:t>tanda</a:t>
            </a:r>
            <a:r>
              <a:rPr lang="en-US" dirty="0"/>
              <a:t> kali </a:t>
            </a:r>
            <a:r>
              <a:rPr lang="en-US" dirty="0" err="1"/>
              <a:t>dengan</a:t>
            </a:r>
            <a:r>
              <a:rPr lang="en-US" dirty="0"/>
              <a:t> “∧” dan </a:t>
            </a:r>
            <a:r>
              <a:rPr lang="en-US" dirty="0" err="1"/>
              <a:t>tanda</a:t>
            </a:r>
            <a:r>
              <a:rPr lang="en-US" dirty="0"/>
              <a:t> </a:t>
            </a:r>
            <a:r>
              <a:rPr lang="en-US" dirty="0" err="1"/>
              <a:t>tambah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“∨”.</a:t>
            </a:r>
            <a:endParaRPr lang="en-ID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627072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D780D3-7314-1D47-8165-9A892DE869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Komposisi</a:t>
            </a:r>
            <a:r>
              <a:rPr lang="en-US" b="1" dirty="0"/>
              <a:t> </a:t>
            </a:r>
            <a:r>
              <a:rPr lang="en-US" b="1" dirty="0" err="1"/>
              <a:t>Relasi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00B3086-7808-D04C-97F4-7CA1278A98D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>
                <a:normAutofit/>
              </a:bodyPr>
              <a:lstStyle/>
              <a:p>
                <a:pPr lvl="0"/>
                <a:r>
                  <a:rPr lang="en-US" dirty="0" err="1"/>
                  <a:t>Contoh</a:t>
                </a:r>
                <a:r>
                  <a:rPr lang="en-US" dirty="0"/>
                  <a:t> 17:</a:t>
                </a:r>
              </a:p>
              <a:p>
                <a:pPr lvl="1"/>
                <a:r>
                  <a:rPr lang="en-US" dirty="0" err="1"/>
                  <a:t>Misalkan</a:t>
                </a:r>
                <a:r>
                  <a:rPr lang="en-US" dirty="0"/>
                  <a:t> </a:t>
                </a:r>
                <a:r>
                  <a:rPr lang="en-US" dirty="0" err="1"/>
                  <a:t>bahwa</a:t>
                </a:r>
                <a:r>
                  <a:rPr lang="en-US" dirty="0"/>
                  <a:t> </a:t>
                </a:r>
                <a:r>
                  <a:rPr lang="en-US" dirty="0" err="1"/>
                  <a:t>relasi</a:t>
                </a:r>
                <a:r>
                  <a:rPr lang="en-US" dirty="0"/>
                  <a:t> </a:t>
                </a:r>
                <a:r>
                  <a:rPr lang="en-US" i="1" dirty="0"/>
                  <a:t>R</a:t>
                </a:r>
                <a:r>
                  <a:rPr lang="en-US" baseline="-25000" dirty="0"/>
                  <a:t>1</a:t>
                </a:r>
                <a:r>
                  <a:rPr lang="en-US" dirty="0"/>
                  <a:t> dan </a:t>
                </a:r>
                <a:r>
                  <a:rPr lang="en-US" i="1" dirty="0"/>
                  <a:t>R</a:t>
                </a:r>
                <a:r>
                  <a:rPr lang="en-US" baseline="-25000" dirty="0"/>
                  <a:t>2</a:t>
                </a:r>
                <a:r>
                  <a:rPr lang="en-US" dirty="0"/>
                  <a:t> pada </a:t>
                </a:r>
                <a:r>
                  <a:rPr lang="en-US" dirty="0" err="1"/>
                  <a:t>himpunan</a:t>
                </a:r>
                <a:r>
                  <a:rPr lang="en-US" dirty="0"/>
                  <a:t> </a:t>
                </a:r>
                <a:r>
                  <a:rPr lang="en-US" i="1" dirty="0"/>
                  <a:t>A</a:t>
                </a:r>
                <a:r>
                  <a:rPr lang="en-US" dirty="0"/>
                  <a:t> </a:t>
                </a:r>
                <a:r>
                  <a:rPr lang="en-US" dirty="0" err="1"/>
                  <a:t>dinyatakan</a:t>
                </a:r>
                <a:r>
                  <a:rPr lang="en-US" dirty="0"/>
                  <a:t> oleh </a:t>
                </a:r>
                <a:r>
                  <a:rPr lang="en-US" dirty="0" err="1"/>
                  <a:t>matriks</a:t>
                </a:r>
                <a:endParaRPr lang="en-US" dirty="0"/>
              </a:p>
              <a:p>
                <a:pPr marL="457189" lvl="1" indent="0" algn="ctr">
                  <a:buNone/>
                </a:pPr>
                <a:r>
                  <a:rPr lang="en-US" sz="2000" i="1" dirty="0"/>
                  <a:t>R</a:t>
                </a:r>
                <a:r>
                  <a:rPr lang="en-US" sz="2000" i="1" baseline="-25000" dirty="0"/>
                  <a:t>1</a:t>
                </a:r>
                <a:r>
                  <a:rPr lang="en-US" sz="2000" dirty="0"/>
                  <a:t>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nor/>
                                  <m:brk m:alnAt="7"/>
                                </m:rPr>
                                <a:rPr lang="en-US" sz="2000"/>
                                <m:t>1</m:t>
                              </m:r>
                            </m:e>
                            <m:e>
                              <m:r>
                                <m:rPr>
                                  <m:nor/>
                                </m:rPr>
                                <a:rPr lang="en-US" sz="2000"/>
                                <m:t>0</m:t>
                              </m:r>
                            </m:e>
                            <m:e>
                              <m:r>
                                <m:rPr>
                                  <m:nor/>
                                </m:rPr>
                                <a:rPr lang="en-US" sz="2000"/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m:rPr>
                                  <m:nor/>
                                </m:rPr>
                                <a:rPr lang="en-US" sz="2000"/>
                                <m:t>1</m:t>
                              </m:r>
                            </m:e>
                            <m:e>
                              <m:r>
                                <m:rPr>
                                  <m:nor/>
                                </m:rPr>
                                <a:rPr lang="en-US" sz="2000"/>
                                <m:t>0</m:t>
                              </m:r>
                            </m:e>
                            <m:e>
                              <m:r>
                                <m:rPr>
                                  <m:nor/>
                                </m:rPr>
                                <a:rPr lang="en-US" sz="2000"/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m:rPr>
                                  <m:nor/>
                                </m:rPr>
                                <a:rPr lang="en-US" sz="2000"/>
                                <m:t>1</m:t>
                              </m:r>
                            </m:e>
                            <m:e>
                              <m:r>
                                <m:rPr>
                                  <m:nor/>
                                </m:rPr>
                                <a:rPr lang="en-US" sz="2000"/>
                                <m:t>1</m:t>
                              </m:r>
                            </m:e>
                            <m:e>
                              <m:r>
                                <m:rPr>
                                  <m:nor/>
                                </m:rPr>
                                <a:rPr lang="en-US" sz="2000"/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ID" sz="2000" dirty="0"/>
                  <a:t> dan </a:t>
                </a:r>
                <a:r>
                  <a:rPr lang="en-US" sz="2000" i="1" dirty="0"/>
                  <a:t>R</a:t>
                </a:r>
                <a:r>
                  <a:rPr lang="en-US" sz="2000" i="1" baseline="-25000" dirty="0"/>
                  <a:t>2</a:t>
                </a:r>
                <a:r>
                  <a:rPr lang="en-US" sz="2000" dirty="0"/>
                  <a:t>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nor/>
                                  <m:brk m:alnAt="7"/>
                                </m:rPr>
                                <a:rPr lang="en-US" sz="2000"/>
                                <m:t>0</m:t>
                              </m:r>
                            </m:e>
                            <m:e>
                              <m:r>
                                <m:rPr>
                                  <m:nor/>
                                </m:rPr>
                                <a:rPr lang="en-US" sz="2000"/>
                                <m:t>1</m:t>
                              </m:r>
                            </m:e>
                            <m:e>
                              <m:r>
                                <m:rPr>
                                  <m:nor/>
                                </m:rPr>
                                <a:rPr lang="en-US" sz="2000"/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m:rPr>
                                  <m:nor/>
                                </m:rPr>
                                <a:rPr lang="en-US" sz="2000"/>
                                <m:t>0</m:t>
                              </m:r>
                            </m:e>
                            <m:e>
                              <m:r>
                                <m:rPr>
                                  <m:nor/>
                                </m:rPr>
                                <a:rPr lang="en-US" sz="2000"/>
                                <m:t>1</m:t>
                              </m:r>
                            </m:e>
                            <m:e>
                              <m:r>
                                <m:rPr>
                                  <m:nor/>
                                </m:rPr>
                                <a:rPr lang="en-US" sz="2000"/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m:rPr>
                                  <m:nor/>
                                </m:rPr>
                                <a:rPr lang="en-US" sz="2000"/>
                                <m:t>1</m:t>
                              </m:r>
                            </m:e>
                            <m:e>
                              <m:r>
                                <m:rPr>
                                  <m:nor/>
                                </m:rPr>
                                <a:rPr lang="en-US" sz="2000"/>
                                <m:t>0</m:t>
                              </m:r>
                            </m:e>
                            <m:e>
                              <m:r>
                                <m:rPr>
                                  <m:nor/>
                                </m:rPr>
                                <a:rPr lang="en-US" sz="2000"/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ID" dirty="0"/>
                  <a:t> </a:t>
                </a:r>
              </a:p>
              <a:p>
                <a:pPr marL="717550" lvl="1" indent="0">
                  <a:buNone/>
                </a:pPr>
                <a:r>
                  <a:rPr lang="en-US" dirty="0" err="1"/>
                  <a:t>maka</a:t>
                </a:r>
                <a:r>
                  <a:rPr lang="en-US" dirty="0"/>
                  <a:t> </a:t>
                </a:r>
                <a:r>
                  <a:rPr lang="en-US" dirty="0" err="1"/>
                  <a:t>matriks</a:t>
                </a:r>
                <a:r>
                  <a:rPr lang="en-US" dirty="0"/>
                  <a:t> yang </a:t>
                </a:r>
                <a:r>
                  <a:rPr lang="en-US" dirty="0" err="1"/>
                  <a:t>menyatakan</a:t>
                </a:r>
                <a:r>
                  <a:rPr lang="en-US" dirty="0"/>
                  <a:t> </a:t>
                </a:r>
                <a:r>
                  <a:rPr lang="en-US" i="1" dirty="0"/>
                  <a:t>R</a:t>
                </a:r>
                <a:r>
                  <a:rPr lang="en-US" baseline="-25000" dirty="0"/>
                  <a:t>2</a:t>
                </a:r>
                <a:r>
                  <a:rPr lang="en-US" dirty="0"/>
                  <a:t> </a:t>
                </a:r>
                <a:r>
                  <a:rPr lang="en-US" dirty="0">
                    <a:sym typeface="Symbol" pitchFamily="2" charset="2"/>
                  </a:rPr>
                  <a:t></a:t>
                </a:r>
                <a:r>
                  <a:rPr lang="en-US" dirty="0"/>
                  <a:t> </a:t>
                </a:r>
                <a:r>
                  <a:rPr lang="en-US" i="1" dirty="0"/>
                  <a:t>R</a:t>
                </a:r>
                <a:r>
                  <a:rPr lang="en-US" baseline="-25000" dirty="0"/>
                  <a:t>1</a:t>
                </a:r>
                <a:r>
                  <a:rPr lang="en-US" dirty="0"/>
                  <a:t> </a:t>
                </a:r>
                <a:r>
                  <a:rPr lang="en-US" dirty="0" err="1"/>
                  <a:t>adalah</a:t>
                </a:r>
                <a:endParaRPr lang="en-US" dirty="0"/>
              </a:p>
              <a:p>
                <a:pPr marL="717550" lvl="1" indent="0">
                  <a:buNone/>
                </a:pPr>
                <a:endParaRPr lang="en-ID" sz="2000" dirty="0"/>
              </a:p>
              <a:p>
                <a:pPr marL="684213" lvl="1" indent="-227013">
                  <a:tabLst>
                    <a:tab pos="1687513" algn="l"/>
                  </a:tabLst>
                </a:pPr>
                <a:r>
                  <a:rPr lang="en-US" i="1" dirty="0"/>
                  <a:t>M</a:t>
                </a:r>
                <a:r>
                  <a:rPr lang="en-US" i="1" baseline="-25000" dirty="0"/>
                  <a:t>R</a:t>
                </a:r>
                <a:r>
                  <a:rPr lang="en-US" baseline="-25000" dirty="0"/>
                  <a:t>2 </a:t>
                </a:r>
                <a:r>
                  <a:rPr lang="en-US" baseline="-25000" dirty="0">
                    <a:sym typeface="Symbol" pitchFamily="2" charset="2"/>
                  </a:rPr>
                  <a:t></a:t>
                </a:r>
                <a:r>
                  <a:rPr lang="en-US" baseline="-25000" dirty="0"/>
                  <a:t> </a:t>
                </a:r>
                <a:r>
                  <a:rPr lang="en-US" i="1" baseline="-25000" dirty="0"/>
                  <a:t>R</a:t>
                </a:r>
                <a:r>
                  <a:rPr lang="en-US" baseline="-25000" dirty="0"/>
                  <a:t>1</a:t>
                </a:r>
                <a:r>
                  <a:rPr lang="en-US" dirty="0"/>
                  <a:t> 	= </a:t>
                </a:r>
                <a:r>
                  <a:rPr lang="en-US" i="1" dirty="0"/>
                  <a:t>M</a:t>
                </a:r>
                <a:r>
                  <a:rPr lang="en-US" i="1" baseline="-25000" dirty="0"/>
                  <a:t>R</a:t>
                </a:r>
                <a:r>
                  <a:rPr lang="en-US" baseline="-25000" dirty="0"/>
                  <a:t>1</a:t>
                </a:r>
                <a:r>
                  <a:rPr lang="en-US" dirty="0"/>
                  <a:t> . </a:t>
                </a:r>
                <a:r>
                  <a:rPr lang="en-US" i="1" dirty="0"/>
                  <a:t>M</a:t>
                </a:r>
                <a:r>
                  <a:rPr lang="en-US" i="1" baseline="-25000" dirty="0"/>
                  <a:t>R</a:t>
                </a:r>
                <a:r>
                  <a:rPr lang="en-US" baseline="-25000" dirty="0"/>
                  <a:t>2</a:t>
                </a:r>
                <a:r>
                  <a:rPr lang="en-US" dirty="0"/>
                  <a:t> </a:t>
                </a:r>
              </a:p>
              <a:p>
                <a:pPr marL="684213" lvl="1" indent="-227013">
                  <a:tabLst>
                    <a:tab pos="1687513" algn="l"/>
                  </a:tabLst>
                </a:pPr>
                <a:endParaRPr lang="en-ID" sz="2000" dirty="0"/>
              </a:p>
              <a:p>
                <a:pPr marL="455613" lvl="1" indent="0">
                  <a:buNone/>
                  <a:tabLst>
                    <a:tab pos="1687513" algn="l"/>
                  </a:tabLst>
                </a:pPr>
                <a:r>
                  <a:rPr lang="en-US" dirty="0"/>
                  <a:t>	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nor/>
                                </m:rPr>
                                <a:rPr lang="en-ID" sz="2000" spc="-40" dirty="0">
                                  <a:cs typeface="Times New Roman"/>
                                </a:rPr>
                                <m:t>(1</m:t>
                              </m:r>
                              <m:r>
                                <m:rPr>
                                  <m:nor/>
                                </m:rPr>
                                <a:rPr lang="en-US" sz="2000" dirty="0"/>
                                <m:t>∧</m:t>
                              </m:r>
                              <m:r>
                                <m:rPr>
                                  <m:nor/>
                                </m:rPr>
                                <a:rPr lang="en-ID" sz="2000" spc="15" dirty="0">
                                  <a:cs typeface="Times New Roman"/>
                                </a:rPr>
                                <m:t>0)</m:t>
                              </m:r>
                              <m:r>
                                <m:rPr>
                                  <m:nor/>
                                </m:rPr>
                                <a:rPr lang="en-US" sz="2000" dirty="0"/>
                                <m:t>∨</m:t>
                              </m:r>
                              <m:r>
                                <m:rPr>
                                  <m:nor/>
                                </m:rPr>
                                <a:rPr lang="en-ID" sz="2000" spc="30" dirty="0">
                                  <a:cs typeface="Times New Roman"/>
                                </a:rPr>
                                <m:t>(0</m:t>
                              </m:r>
                              <m:r>
                                <m:rPr>
                                  <m:nor/>
                                </m:rPr>
                                <a:rPr lang="en-US" sz="2000" dirty="0"/>
                                <m:t>∧</m:t>
                              </m:r>
                              <m:r>
                                <m:rPr>
                                  <m:nor/>
                                </m:rPr>
                                <a:rPr lang="en-ID" sz="2000" spc="15" dirty="0">
                                  <a:cs typeface="Times New Roman"/>
                                </a:rPr>
                                <m:t>0)</m:t>
                              </m:r>
                              <m:r>
                                <m:rPr>
                                  <m:nor/>
                                </m:rPr>
                                <a:rPr lang="en-US" sz="2000" dirty="0"/>
                                <m:t>∨</m:t>
                              </m:r>
                              <m:r>
                                <m:rPr>
                                  <m:nor/>
                                </m:rPr>
                                <a:rPr lang="en-ID" sz="2000" spc="-40" dirty="0">
                                  <a:cs typeface="Times New Roman"/>
                                </a:rPr>
                                <m:t>(1</m:t>
                              </m:r>
                              <m:r>
                                <m:rPr>
                                  <m:nor/>
                                </m:rPr>
                                <a:rPr lang="en-US" sz="2000" dirty="0"/>
                                <m:t>∧</m:t>
                              </m:r>
                              <m:r>
                                <m:rPr>
                                  <m:nor/>
                                </m:rPr>
                                <a:rPr lang="en-ID" sz="2000" spc="-45" dirty="0">
                                  <a:cs typeface="Times New Roman"/>
                                </a:rPr>
                                <m:t>1)</m:t>
                              </m:r>
                            </m:e>
                            <m:e>
                              <m:r>
                                <m:rPr>
                                  <m:nor/>
                                </m:rPr>
                                <a:rPr lang="en-ID" sz="2000" spc="-40" dirty="0">
                                  <a:cs typeface="Times New Roman"/>
                                </a:rPr>
                                <m:t>(1</m:t>
                              </m:r>
                              <m:r>
                                <m:rPr>
                                  <m:nor/>
                                </m:rPr>
                                <a:rPr lang="en-US" sz="2000" dirty="0"/>
                                <m:t>∧</m:t>
                              </m:r>
                              <m:r>
                                <m:rPr>
                                  <m:nor/>
                                </m:rPr>
                                <a:rPr lang="en-ID" sz="2000" spc="-45" dirty="0">
                                  <a:cs typeface="Times New Roman"/>
                                </a:rPr>
                                <m:t>1)</m:t>
                              </m:r>
                              <m:r>
                                <m:rPr>
                                  <m:nor/>
                                </m:rPr>
                                <a:rPr lang="en-US" sz="2000" dirty="0"/>
                                <m:t>∨</m:t>
                              </m:r>
                              <m:r>
                                <m:rPr>
                                  <m:nor/>
                                </m:rPr>
                                <a:rPr lang="en-ID" sz="2000" spc="30" dirty="0">
                                  <a:cs typeface="Times New Roman"/>
                                </a:rPr>
                                <m:t>(0</m:t>
                              </m:r>
                              <m:r>
                                <m:rPr>
                                  <m:nor/>
                                </m:rPr>
                                <a:rPr lang="en-US" sz="2000" dirty="0"/>
                                <m:t>∧</m:t>
                              </m:r>
                              <m:r>
                                <m:rPr>
                                  <m:nor/>
                                </m:rPr>
                                <a:rPr lang="en-ID" sz="2000" spc="15" dirty="0">
                                  <a:cs typeface="Times New Roman"/>
                                </a:rPr>
                                <m:t>0)</m:t>
                              </m:r>
                              <m:r>
                                <m:rPr>
                                  <m:nor/>
                                </m:rPr>
                                <a:rPr lang="en-US" sz="2000" dirty="0"/>
                                <m:t>∨</m:t>
                              </m:r>
                              <m:r>
                                <m:rPr>
                                  <m:nor/>
                                </m:rPr>
                                <a:rPr lang="en-ID" sz="2000" spc="-40" dirty="0">
                                  <a:cs typeface="Times New Roman"/>
                                </a:rPr>
                                <m:t>(1</m:t>
                              </m:r>
                              <m:r>
                                <m:rPr>
                                  <m:nor/>
                                </m:rPr>
                                <a:rPr lang="en-US" sz="2000" dirty="0"/>
                                <m:t>∧</m:t>
                              </m:r>
                              <m:r>
                                <m:rPr>
                                  <m:nor/>
                                </m:rPr>
                                <a:rPr lang="en-ID" sz="2000" spc="15" dirty="0">
                                  <a:cs typeface="Times New Roman"/>
                                </a:rPr>
                                <m:t>0)</m:t>
                              </m:r>
                              <m:r>
                                <m:rPr>
                                  <m:nor/>
                                </m:rPr>
                                <a:rPr lang="en-ID" sz="2000" dirty="0">
                                  <a:cs typeface="Times New Roman"/>
                                </a:rPr>
                                <m:t> </m:t>
                              </m:r>
                            </m:e>
                            <m:e>
                              <m:r>
                                <m:rPr>
                                  <m:nor/>
                                </m:rPr>
                                <a:rPr lang="en-ID" sz="2000" spc="-40" dirty="0">
                                  <a:cs typeface="Times New Roman"/>
                                </a:rPr>
                                <m:t>(1</m:t>
                              </m:r>
                              <m:r>
                                <m:rPr>
                                  <m:nor/>
                                </m:rPr>
                                <a:rPr lang="en-US" sz="2000" dirty="0"/>
                                <m:t>∧</m:t>
                              </m:r>
                              <m:r>
                                <m:rPr>
                                  <m:nor/>
                                </m:rPr>
                                <a:rPr lang="en-US" sz="2000" b="0" i="0" spc="-45" dirty="0" smtClean="0">
                                  <a:cs typeface="Times New Roman"/>
                                </a:rPr>
                                <m:t>0</m:t>
                              </m:r>
                              <m:r>
                                <m:rPr>
                                  <m:nor/>
                                </m:rPr>
                                <a:rPr lang="en-ID" sz="2000" spc="-45" dirty="0">
                                  <a:cs typeface="Times New Roman"/>
                                </a:rPr>
                                <m:t>)</m:t>
                              </m:r>
                              <m:r>
                                <m:rPr>
                                  <m:nor/>
                                </m:rPr>
                                <a:rPr lang="en-US" sz="2000" dirty="0"/>
                                <m:t>∨</m:t>
                              </m:r>
                              <m:r>
                                <m:rPr>
                                  <m:nor/>
                                </m:rPr>
                                <a:rPr lang="en-ID" sz="2000" spc="30" dirty="0">
                                  <a:cs typeface="Times New Roman"/>
                                </a:rPr>
                                <m:t>(0</m:t>
                              </m:r>
                              <m:r>
                                <m:rPr>
                                  <m:nor/>
                                </m:rPr>
                                <a:rPr lang="en-US" sz="2000" dirty="0"/>
                                <m:t>∧</m:t>
                              </m:r>
                              <m:r>
                                <m:rPr>
                                  <m:nor/>
                                </m:rPr>
                                <a:rPr lang="en-US" sz="2000" b="0" i="0" spc="15" dirty="0" smtClean="0">
                                  <a:cs typeface="Times New Roman"/>
                                </a:rPr>
                                <m:t>1</m:t>
                              </m:r>
                              <m:r>
                                <m:rPr>
                                  <m:nor/>
                                </m:rPr>
                                <a:rPr lang="en-ID" sz="2000" spc="15" dirty="0">
                                  <a:cs typeface="Times New Roman"/>
                                </a:rPr>
                                <m:t>)</m:t>
                              </m:r>
                              <m:r>
                                <m:rPr>
                                  <m:nor/>
                                </m:rPr>
                                <a:rPr lang="en-US" sz="2000" dirty="0"/>
                                <m:t>∨</m:t>
                              </m:r>
                              <m:r>
                                <m:rPr>
                                  <m:nor/>
                                </m:rPr>
                                <a:rPr lang="en-ID" sz="2000" spc="-40" dirty="0">
                                  <a:cs typeface="Times New Roman"/>
                                </a:rPr>
                                <m:t>(1</m:t>
                              </m:r>
                              <m:r>
                                <m:rPr>
                                  <m:nor/>
                                </m:rPr>
                                <a:rPr lang="en-US" sz="2000" dirty="0"/>
                                <m:t>∧</m:t>
                              </m:r>
                              <m:r>
                                <m:rPr>
                                  <m:nor/>
                                </m:rPr>
                                <a:rPr lang="en-US" sz="2000" b="0" i="0" spc="15" dirty="0" smtClean="0">
                                  <a:cs typeface="Times New Roman"/>
                                </a:rPr>
                                <m:t>1</m:t>
                              </m:r>
                              <m:r>
                                <m:rPr>
                                  <m:nor/>
                                </m:rPr>
                                <a:rPr lang="en-ID" sz="2000" spc="15" dirty="0">
                                  <a:cs typeface="Times New Roman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r>
                                <m:rPr>
                                  <m:nor/>
                                </m:rPr>
                                <a:rPr lang="en-ID" sz="2000" spc="-40" dirty="0">
                                  <a:cs typeface="Times New Roman"/>
                                </a:rPr>
                                <m:t>(1</m:t>
                              </m:r>
                              <m:r>
                                <m:rPr>
                                  <m:nor/>
                                </m:rPr>
                                <a:rPr lang="en-US" sz="2000" dirty="0"/>
                                <m:t>∧</m:t>
                              </m:r>
                              <m:r>
                                <m:rPr>
                                  <m:nor/>
                                </m:rPr>
                                <a:rPr lang="en-ID" sz="2000" spc="15" dirty="0">
                                  <a:cs typeface="Times New Roman"/>
                                </a:rPr>
                                <m:t>0)</m:t>
                              </m:r>
                              <m:r>
                                <m:rPr>
                                  <m:nor/>
                                </m:rPr>
                                <a:rPr lang="en-US" sz="2000" dirty="0"/>
                                <m:t>∨</m:t>
                              </m:r>
                              <m:r>
                                <m:rPr>
                                  <m:nor/>
                                </m:rPr>
                                <a:rPr lang="en-ID" sz="2000" spc="30" dirty="0">
                                  <a:cs typeface="Times New Roman"/>
                                </a:rPr>
                                <m:t>(</m:t>
                              </m:r>
                              <m:r>
                                <m:rPr>
                                  <m:nor/>
                                </m:rPr>
                                <a:rPr lang="en-US" sz="2000" b="0" i="0" spc="30" dirty="0" smtClean="0">
                                  <a:cs typeface="Times New Roman"/>
                                </a:rPr>
                                <m:t>1</m:t>
                              </m:r>
                              <m:r>
                                <m:rPr>
                                  <m:nor/>
                                </m:rPr>
                                <a:rPr lang="en-US" sz="2000" dirty="0"/>
                                <m:t>∧</m:t>
                              </m:r>
                              <m:r>
                                <m:rPr>
                                  <m:nor/>
                                </m:rPr>
                                <a:rPr lang="en-ID" sz="2000" spc="15" dirty="0">
                                  <a:cs typeface="Times New Roman"/>
                                </a:rPr>
                                <m:t>0)</m:t>
                              </m:r>
                              <m:r>
                                <m:rPr>
                                  <m:nor/>
                                </m:rPr>
                                <a:rPr lang="en-US" sz="2000" dirty="0"/>
                                <m:t>∨</m:t>
                              </m:r>
                              <m:r>
                                <m:rPr>
                                  <m:nor/>
                                </m:rPr>
                                <a:rPr lang="en-ID" sz="2000" spc="-40" dirty="0">
                                  <a:cs typeface="Times New Roman"/>
                                </a:rPr>
                                <m:t>(</m:t>
                              </m:r>
                              <m:r>
                                <m:rPr>
                                  <m:nor/>
                                </m:rPr>
                                <a:rPr lang="en-US" sz="2000" b="0" i="0" spc="-40" dirty="0" smtClean="0">
                                  <a:cs typeface="Times New Roman"/>
                                </a:rPr>
                                <m:t>0</m:t>
                              </m:r>
                              <m:r>
                                <m:rPr>
                                  <m:nor/>
                                </m:rPr>
                                <a:rPr lang="en-US" sz="2000" dirty="0"/>
                                <m:t>∧</m:t>
                              </m:r>
                              <m:r>
                                <m:rPr>
                                  <m:nor/>
                                </m:rPr>
                                <a:rPr lang="en-ID" sz="2000" spc="-45" dirty="0">
                                  <a:cs typeface="Times New Roman"/>
                                </a:rPr>
                                <m:t>1)</m:t>
                              </m:r>
                            </m:e>
                            <m:e>
                              <m:r>
                                <m:rPr>
                                  <m:nor/>
                                </m:rPr>
                                <a:rPr lang="en-ID" sz="2000" spc="-40" dirty="0">
                                  <a:cs typeface="Times New Roman"/>
                                </a:rPr>
                                <m:t>(1</m:t>
                              </m:r>
                              <m:r>
                                <m:rPr>
                                  <m:nor/>
                                </m:rPr>
                                <a:rPr lang="en-US" sz="2000" dirty="0"/>
                                <m:t>∧</m:t>
                              </m:r>
                              <m:r>
                                <m:rPr>
                                  <m:nor/>
                                </m:rPr>
                                <a:rPr lang="en-ID" sz="2000" spc="-45" dirty="0">
                                  <a:cs typeface="Times New Roman"/>
                                </a:rPr>
                                <m:t>1)</m:t>
                              </m:r>
                              <m:r>
                                <m:rPr>
                                  <m:nor/>
                                </m:rPr>
                                <a:rPr lang="en-US" sz="2000" dirty="0"/>
                                <m:t>∨</m:t>
                              </m:r>
                              <m:r>
                                <m:rPr>
                                  <m:nor/>
                                </m:rPr>
                                <a:rPr lang="en-ID" sz="2000" spc="30" dirty="0">
                                  <a:cs typeface="Times New Roman"/>
                                </a:rPr>
                                <m:t>(</m:t>
                              </m:r>
                              <m:r>
                                <m:rPr>
                                  <m:nor/>
                                </m:rPr>
                                <a:rPr lang="en-US" sz="2000" b="0" i="0" spc="30" dirty="0" smtClean="0">
                                  <a:cs typeface="Times New Roman"/>
                                </a:rPr>
                                <m:t>1</m:t>
                              </m:r>
                              <m:r>
                                <m:rPr>
                                  <m:nor/>
                                </m:rPr>
                                <a:rPr lang="en-US" sz="2000" dirty="0"/>
                                <m:t>∧</m:t>
                              </m:r>
                              <m:r>
                                <m:rPr>
                                  <m:nor/>
                                </m:rPr>
                                <a:rPr lang="en-ID" sz="2000" spc="15" dirty="0">
                                  <a:cs typeface="Times New Roman"/>
                                </a:rPr>
                                <m:t>0)</m:t>
                              </m:r>
                              <m:r>
                                <m:rPr>
                                  <m:nor/>
                                </m:rPr>
                                <a:rPr lang="en-US" sz="2000" dirty="0"/>
                                <m:t>∨</m:t>
                              </m:r>
                              <m:r>
                                <m:rPr>
                                  <m:nor/>
                                </m:rPr>
                                <a:rPr lang="en-ID" sz="2000" spc="-40" dirty="0">
                                  <a:cs typeface="Times New Roman"/>
                                </a:rPr>
                                <m:t>(</m:t>
                              </m:r>
                              <m:r>
                                <m:rPr>
                                  <m:nor/>
                                </m:rPr>
                                <a:rPr lang="en-US" sz="2000" b="0" i="0" spc="-40" dirty="0" smtClean="0">
                                  <a:cs typeface="Times New Roman"/>
                                </a:rPr>
                                <m:t>0</m:t>
                              </m:r>
                              <m:r>
                                <m:rPr>
                                  <m:nor/>
                                </m:rPr>
                                <a:rPr lang="en-US" sz="2000" dirty="0"/>
                                <m:t>∧</m:t>
                              </m:r>
                              <m:r>
                                <m:rPr>
                                  <m:nor/>
                                </m:rPr>
                                <a:rPr lang="en-ID" sz="2000" spc="15" dirty="0">
                                  <a:cs typeface="Times New Roman"/>
                                </a:rPr>
                                <m:t>0)</m:t>
                              </m:r>
                            </m:e>
                            <m:e>
                              <m:r>
                                <m:rPr>
                                  <m:nor/>
                                </m:rPr>
                                <a:rPr lang="en-ID" sz="2000" spc="-40" dirty="0">
                                  <a:cs typeface="Times New Roman"/>
                                </a:rPr>
                                <m:t>(1</m:t>
                              </m:r>
                              <m:r>
                                <m:rPr>
                                  <m:nor/>
                                </m:rPr>
                                <a:rPr lang="en-US" sz="2000" dirty="0"/>
                                <m:t>∧</m:t>
                              </m:r>
                              <m:r>
                                <m:rPr>
                                  <m:nor/>
                                </m:rPr>
                                <a:rPr lang="en-US" sz="2000" b="0" i="0" spc="-45" dirty="0" smtClean="0">
                                  <a:cs typeface="Times New Roman"/>
                                </a:rPr>
                                <m:t>0</m:t>
                              </m:r>
                              <m:r>
                                <m:rPr>
                                  <m:nor/>
                                </m:rPr>
                                <a:rPr lang="en-ID" sz="2000" spc="-45" dirty="0">
                                  <a:cs typeface="Times New Roman"/>
                                </a:rPr>
                                <m:t>)</m:t>
                              </m:r>
                              <m:r>
                                <m:rPr>
                                  <m:nor/>
                                </m:rPr>
                                <a:rPr lang="en-US" sz="2000" dirty="0"/>
                                <m:t>∨</m:t>
                              </m:r>
                              <m:r>
                                <m:rPr>
                                  <m:nor/>
                                </m:rPr>
                                <a:rPr lang="en-ID" sz="2000" spc="30" dirty="0">
                                  <a:cs typeface="Times New Roman"/>
                                </a:rPr>
                                <m:t>(</m:t>
                              </m:r>
                              <m:r>
                                <m:rPr>
                                  <m:nor/>
                                </m:rPr>
                                <a:rPr lang="en-US" sz="2000" b="0" i="0" spc="30" dirty="0" smtClean="0">
                                  <a:cs typeface="Times New Roman"/>
                                </a:rPr>
                                <m:t>1</m:t>
                              </m:r>
                              <m:r>
                                <m:rPr>
                                  <m:nor/>
                                </m:rPr>
                                <a:rPr lang="en-US" sz="2000" dirty="0"/>
                                <m:t>∧</m:t>
                              </m:r>
                              <m:r>
                                <m:rPr>
                                  <m:nor/>
                                </m:rPr>
                                <a:rPr lang="en-US" sz="2000" b="0" i="0" spc="15" dirty="0" smtClean="0">
                                  <a:cs typeface="Times New Roman"/>
                                </a:rPr>
                                <m:t>1</m:t>
                              </m:r>
                              <m:r>
                                <m:rPr>
                                  <m:nor/>
                                </m:rPr>
                                <a:rPr lang="en-ID" sz="2000" spc="15" dirty="0">
                                  <a:cs typeface="Times New Roman"/>
                                </a:rPr>
                                <m:t>)</m:t>
                              </m:r>
                              <m:r>
                                <m:rPr>
                                  <m:nor/>
                                </m:rPr>
                                <a:rPr lang="en-US" sz="2000" dirty="0"/>
                                <m:t>∨</m:t>
                              </m:r>
                              <m:r>
                                <m:rPr>
                                  <m:nor/>
                                </m:rPr>
                                <a:rPr lang="en-ID" sz="2000" spc="-40" dirty="0">
                                  <a:cs typeface="Times New Roman"/>
                                </a:rPr>
                                <m:t>(</m:t>
                              </m:r>
                              <m:r>
                                <m:rPr>
                                  <m:nor/>
                                </m:rPr>
                                <a:rPr lang="en-US" sz="2000" b="0" i="0" spc="-40" dirty="0" smtClean="0">
                                  <a:cs typeface="Times New Roman"/>
                                </a:rPr>
                                <m:t>0</m:t>
                              </m:r>
                              <m:r>
                                <m:rPr>
                                  <m:nor/>
                                </m:rPr>
                                <a:rPr lang="en-US" sz="2000" dirty="0"/>
                                <m:t>∧</m:t>
                              </m:r>
                              <m:r>
                                <m:rPr>
                                  <m:nor/>
                                </m:rPr>
                                <a:rPr lang="en-US" sz="2000" b="0" i="0" spc="15" dirty="0" smtClean="0">
                                  <a:cs typeface="Times New Roman"/>
                                </a:rPr>
                                <m:t>1</m:t>
                              </m:r>
                              <m:r>
                                <m:rPr>
                                  <m:nor/>
                                </m:rPr>
                                <a:rPr lang="en-ID" sz="2000" spc="15" dirty="0">
                                  <a:cs typeface="Times New Roman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r>
                                <m:rPr>
                                  <m:nor/>
                                </m:rPr>
                                <a:rPr lang="en-ID" sz="2000" spc="-40" dirty="0">
                                  <a:cs typeface="Times New Roman"/>
                                </a:rPr>
                                <m:t>(</m:t>
                              </m:r>
                              <m:r>
                                <m:rPr>
                                  <m:nor/>
                                </m:rPr>
                                <a:rPr lang="en-US" sz="2000" b="0" i="0" spc="-40" dirty="0" smtClean="0">
                                  <a:cs typeface="Times New Roman"/>
                                </a:rPr>
                                <m:t>0</m:t>
                              </m:r>
                              <m:r>
                                <m:rPr>
                                  <m:nor/>
                                </m:rPr>
                                <a:rPr lang="en-US" sz="2000" dirty="0"/>
                                <m:t>∧</m:t>
                              </m:r>
                              <m:r>
                                <m:rPr>
                                  <m:nor/>
                                </m:rPr>
                                <a:rPr lang="en-ID" sz="2000" spc="15" dirty="0">
                                  <a:cs typeface="Times New Roman"/>
                                </a:rPr>
                                <m:t>0)</m:t>
                              </m:r>
                              <m:r>
                                <m:rPr>
                                  <m:nor/>
                                </m:rPr>
                                <a:rPr lang="en-US" sz="2000" dirty="0"/>
                                <m:t>∨</m:t>
                              </m:r>
                              <m:r>
                                <m:rPr>
                                  <m:nor/>
                                </m:rPr>
                                <a:rPr lang="en-ID" sz="2000" spc="30" dirty="0">
                                  <a:cs typeface="Times New Roman"/>
                                </a:rPr>
                                <m:t>(0</m:t>
                              </m:r>
                              <m:r>
                                <m:rPr>
                                  <m:nor/>
                                </m:rPr>
                                <a:rPr lang="en-US" sz="2000" dirty="0"/>
                                <m:t>∧</m:t>
                              </m:r>
                              <m:r>
                                <m:rPr>
                                  <m:nor/>
                                </m:rPr>
                                <a:rPr lang="en-ID" sz="2000" spc="15" dirty="0">
                                  <a:cs typeface="Times New Roman"/>
                                </a:rPr>
                                <m:t>0)</m:t>
                              </m:r>
                              <m:r>
                                <m:rPr>
                                  <m:nor/>
                                </m:rPr>
                                <a:rPr lang="en-US" sz="2000" dirty="0"/>
                                <m:t>∨</m:t>
                              </m:r>
                              <m:r>
                                <m:rPr>
                                  <m:nor/>
                                </m:rPr>
                                <a:rPr lang="en-ID" sz="2000" spc="-40" dirty="0">
                                  <a:cs typeface="Times New Roman"/>
                                </a:rPr>
                                <m:t>(</m:t>
                              </m:r>
                              <m:r>
                                <m:rPr>
                                  <m:nor/>
                                </m:rPr>
                                <a:rPr lang="en-US" sz="2000" b="0" i="0" spc="-40" dirty="0" smtClean="0">
                                  <a:cs typeface="Times New Roman"/>
                                </a:rPr>
                                <m:t>0</m:t>
                              </m:r>
                              <m:r>
                                <m:rPr>
                                  <m:nor/>
                                </m:rPr>
                                <a:rPr lang="en-US" sz="2000" dirty="0"/>
                                <m:t>∧</m:t>
                              </m:r>
                              <m:r>
                                <m:rPr>
                                  <m:nor/>
                                </m:rPr>
                                <a:rPr lang="en-ID" sz="2000" spc="-45" dirty="0">
                                  <a:cs typeface="Times New Roman"/>
                                </a:rPr>
                                <m:t>1)</m:t>
                              </m:r>
                            </m:e>
                            <m:e>
                              <m:r>
                                <m:rPr>
                                  <m:nor/>
                                </m:rPr>
                                <a:rPr lang="en-ID" sz="2000" spc="-40" dirty="0">
                                  <a:cs typeface="Times New Roman"/>
                                </a:rPr>
                                <m:t>(</m:t>
                              </m:r>
                              <m:r>
                                <m:rPr>
                                  <m:nor/>
                                </m:rPr>
                                <a:rPr lang="en-US" sz="2000" b="0" i="0" spc="-40" dirty="0" smtClean="0">
                                  <a:cs typeface="Times New Roman"/>
                                </a:rPr>
                                <m:t>0</m:t>
                              </m:r>
                              <m:r>
                                <m:rPr>
                                  <m:nor/>
                                </m:rPr>
                                <a:rPr lang="en-US" sz="2000" dirty="0"/>
                                <m:t>∧</m:t>
                              </m:r>
                              <m:r>
                                <m:rPr>
                                  <m:nor/>
                                </m:rPr>
                                <a:rPr lang="en-ID" sz="2000" spc="-45" dirty="0">
                                  <a:cs typeface="Times New Roman"/>
                                </a:rPr>
                                <m:t>1)</m:t>
                              </m:r>
                              <m:r>
                                <m:rPr>
                                  <m:nor/>
                                </m:rPr>
                                <a:rPr lang="en-US" sz="2000" dirty="0"/>
                                <m:t>∨</m:t>
                              </m:r>
                              <m:r>
                                <m:rPr>
                                  <m:nor/>
                                </m:rPr>
                                <a:rPr lang="en-ID" sz="2000" spc="30" dirty="0">
                                  <a:cs typeface="Times New Roman"/>
                                </a:rPr>
                                <m:t>(0</m:t>
                              </m:r>
                              <m:r>
                                <m:rPr>
                                  <m:nor/>
                                </m:rPr>
                                <a:rPr lang="en-US" sz="2000" dirty="0"/>
                                <m:t>∧</m:t>
                              </m:r>
                              <m:r>
                                <m:rPr>
                                  <m:nor/>
                                </m:rPr>
                                <a:rPr lang="en-ID" sz="2000" spc="15" dirty="0">
                                  <a:cs typeface="Times New Roman"/>
                                </a:rPr>
                                <m:t>0)</m:t>
                              </m:r>
                              <m:r>
                                <m:rPr>
                                  <m:nor/>
                                </m:rPr>
                                <a:rPr lang="en-US" sz="2000" dirty="0"/>
                                <m:t>∨</m:t>
                              </m:r>
                              <m:r>
                                <m:rPr>
                                  <m:nor/>
                                </m:rPr>
                                <a:rPr lang="en-ID" sz="2000" spc="-40" dirty="0">
                                  <a:cs typeface="Times New Roman"/>
                                </a:rPr>
                                <m:t>(</m:t>
                              </m:r>
                              <m:r>
                                <m:rPr>
                                  <m:nor/>
                                </m:rPr>
                                <a:rPr lang="en-US" sz="2000" b="0" i="0" spc="-40" dirty="0" smtClean="0">
                                  <a:cs typeface="Times New Roman"/>
                                </a:rPr>
                                <m:t>0</m:t>
                              </m:r>
                              <m:r>
                                <m:rPr>
                                  <m:nor/>
                                </m:rPr>
                                <a:rPr lang="en-US" sz="2000" dirty="0"/>
                                <m:t>∧</m:t>
                              </m:r>
                              <m:r>
                                <m:rPr>
                                  <m:nor/>
                                </m:rPr>
                                <a:rPr lang="en-ID" sz="2000" spc="15" dirty="0">
                                  <a:cs typeface="Times New Roman"/>
                                </a:rPr>
                                <m:t>0)</m:t>
                              </m:r>
                            </m:e>
                            <m:e>
                              <m:r>
                                <m:rPr>
                                  <m:nor/>
                                </m:rPr>
                                <a:rPr lang="en-ID" sz="2000" spc="-40" dirty="0">
                                  <a:cs typeface="Times New Roman"/>
                                </a:rPr>
                                <m:t>(</m:t>
                              </m:r>
                              <m:r>
                                <m:rPr>
                                  <m:nor/>
                                </m:rPr>
                                <a:rPr lang="en-US" sz="2000" b="0" i="0" spc="-40" dirty="0" smtClean="0">
                                  <a:cs typeface="Times New Roman"/>
                                </a:rPr>
                                <m:t>0</m:t>
                              </m:r>
                              <m:r>
                                <m:rPr>
                                  <m:nor/>
                                </m:rPr>
                                <a:rPr lang="en-US" sz="2000" dirty="0"/>
                                <m:t>∧</m:t>
                              </m:r>
                              <m:r>
                                <m:rPr>
                                  <m:nor/>
                                </m:rPr>
                                <a:rPr lang="en-US" sz="2000" b="0" i="0" spc="-45" dirty="0" smtClean="0">
                                  <a:cs typeface="Times New Roman"/>
                                </a:rPr>
                                <m:t>0</m:t>
                              </m:r>
                              <m:r>
                                <m:rPr>
                                  <m:nor/>
                                </m:rPr>
                                <a:rPr lang="en-ID" sz="2000" spc="-45" dirty="0">
                                  <a:cs typeface="Times New Roman"/>
                                </a:rPr>
                                <m:t>)</m:t>
                              </m:r>
                              <m:r>
                                <m:rPr>
                                  <m:nor/>
                                </m:rPr>
                                <a:rPr lang="en-US" sz="2000" dirty="0"/>
                                <m:t>∨</m:t>
                              </m:r>
                              <m:r>
                                <m:rPr>
                                  <m:nor/>
                                </m:rPr>
                                <a:rPr lang="en-ID" sz="2000" spc="30" dirty="0">
                                  <a:cs typeface="Times New Roman"/>
                                </a:rPr>
                                <m:t>(0</m:t>
                              </m:r>
                              <m:r>
                                <m:rPr>
                                  <m:nor/>
                                </m:rPr>
                                <a:rPr lang="en-US" sz="2000" dirty="0"/>
                                <m:t>∧</m:t>
                              </m:r>
                              <m:r>
                                <m:rPr>
                                  <m:nor/>
                                </m:rPr>
                                <a:rPr lang="en-US" sz="2000" b="0" i="0" spc="15" dirty="0" smtClean="0">
                                  <a:cs typeface="Times New Roman"/>
                                </a:rPr>
                                <m:t>1</m:t>
                              </m:r>
                              <m:r>
                                <m:rPr>
                                  <m:nor/>
                                </m:rPr>
                                <a:rPr lang="en-ID" sz="2000" spc="15" dirty="0">
                                  <a:cs typeface="Times New Roman"/>
                                </a:rPr>
                                <m:t>)</m:t>
                              </m:r>
                              <m:r>
                                <m:rPr>
                                  <m:nor/>
                                </m:rPr>
                                <a:rPr lang="en-US" sz="2000" dirty="0"/>
                                <m:t>∨</m:t>
                              </m:r>
                              <m:r>
                                <m:rPr>
                                  <m:nor/>
                                </m:rPr>
                                <a:rPr lang="en-ID" sz="2000" spc="-40" dirty="0">
                                  <a:cs typeface="Times New Roman"/>
                                </a:rPr>
                                <m:t>(</m:t>
                              </m:r>
                              <m:r>
                                <m:rPr>
                                  <m:nor/>
                                </m:rPr>
                                <a:rPr lang="en-US" sz="2000" b="0" i="0" spc="-40" dirty="0" smtClean="0">
                                  <a:cs typeface="Times New Roman"/>
                                </a:rPr>
                                <m:t>0</m:t>
                              </m:r>
                              <m:r>
                                <m:rPr>
                                  <m:nor/>
                                </m:rPr>
                                <a:rPr lang="en-US" sz="2000" dirty="0"/>
                                <m:t>∧</m:t>
                              </m:r>
                              <m:r>
                                <m:rPr>
                                  <m:nor/>
                                </m:rPr>
                                <a:rPr lang="en-US" sz="2000" b="0" i="0" spc="15" dirty="0" smtClean="0">
                                  <a:cs typeface="Times New Roman"/>
                                </a:rPr>
                                <m:t>1</m:t>
                              </m:r>
                              <m:r>
                                <m:rPr>
                                  <m:nor/>
                                </m:rPr>
                                <a:rPr lang="en-ID" sz="2000" spc="15" dirty="0">
                                  <a:cs typeface="Times New Roman"/>
                                </a:rPr>
                                <m:t>)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nor/>
                                  <m:brk m:alnAt="7"/>
                                </m:rPr>
                                <a:rPr lang="en-US" sz="2000"/>
                                <m:t>1</m:t>
                              </m:r>
                            </m:e>
                            <m:e>
                              <m:r>
                                <m:rPr>
                                  <m:nor/>
                                </m:rPr>
                                <a:rPr lang="en-US" sz="2000"/>
                                <m:t>0</m:t>
                              </m:r>
                            </m:e>
                            <m:e>
                              <m:r>
                                <m:rPr>
                                  <m:nor/>
                                </m:rPr>
                                <a:rPr lang="en-US" sz="2000"/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m:rPr>
                                  <m:nor/>
                                </m:rPr>
                                <a:rPr lang="en-US" sz="2000"/>
                                <m:t>1</m:t>
                              </m:r>
                            </m:e>
                            <m:e>
                              <m:r>
                                <m:rPr>
                                  <m:nor/>
                                </m:rPr>
                                <a:rPr lang="en-US" sz="2000"/>
                                <m:t>0</m:t>
                              </m:r>
                            </m:e>
                            <m:e>
                              <m:r>
                                <m:rPr>
                                  <m:nor/>
                                </m:rPr>
                                <a:rPr lang="en-US" sz="2000"/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m:rPr>
                                  <m:nor/>
                                </m:rPr>
                                <a:rPr lang="en-US" sz="2000"/>
                                <m:t>1</m:t>
                              </m:r>
                            </m:e>
                            <m:e>
                              <m:r>
                                <m:rPr>
                                  <m:nor/>
                                </m:rPr>
                                <a:rPr lang="en-US" sz="2000"/>
                                <m:t>1</m:t>
                              </m:r>
                            </m:e>
                            <m:e>
                              <m:r>
                                <m:rPr>
                                  <m:nor/>
                                </m:rPr>
                                <a:rPr lang="en-US" sz="2000"/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20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00B3086-7808-D04C-97F4-7CA1278A98D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9599628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D780D3-7314-1D47-8165-9A892DE869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Relasi</a:t>
            </a:r>
            <a:r>
              <a:rPr lang="en-US" b="1" dirty="0"/>
              <a:t> </a:t>
            </a:r>
            <a:r>
              <a:rPr lang="en-US" b="1" i="1" dirty="0"/>
              <a:t>n-</a:t>
            </a:r>
            <a:r>
              <a:rPr lang="en-US" b="1" i="1" dirty="0" err="1"/>
              <a:t>ary</a:t>
            </a:r>
            <a:endParaRPr lang="en-US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0B3086-7808-D04C-97F4-7CA1278A9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 err="1"/>
              <a:t>Relasi</a:t>
            </a:r>
            <a:r>
              <a:rPr lang="en-US" dirty="0"/>
              <a:t> biner </a:t>
            </a:r>
            <a:r>
              <a:rPr lang="en-US" dirty="0" err="1"/>
              <a:t>hanya</a:t>
            </a:r>
            <a:r>
              <a:rPr lang="en-US" dirty="0"/>
              <a:t> </a:t>
            </a:r>
            <a:r>
              <a:rPr lang="en-US" dirty="0" err="1"/>
              <a:t>menghubungkan</a:t>
            </a:r>
            <a:r>
              <a:rPr lang="en-US" dirty="0"/>
              <a:t> </a:t>
            </a:r>
            <a:r>
              <a:rPr lang="en-US" dirty="0" err="1"/>
              <a:t>antara</a:t>
            </a:r>
            <a:r>
              <a:rPr lang="en-US" dirty="0"/>
              <a:t> </a:t>
            </a:r>
            <a:r>
              <a:rPr lang="en-US" dirty="0" err="1"/>
              <a:t>dua</a:t>
            </a:r>
            <a:r>
              <a:rPr lang="en-US" dirty="0"/>
              <a:t> </a:t>
            </a:r>
            <a:r>
              <a:rPr lang="en-US" dirty="0" err="1"/>
              <a:t>buah</a:t>
            </a:r>
            <a:r>
              <a:rPr lang="en-US" dirty="0"/>
              <a:t> </a:t>
            </a:r>
            <a:r>
              <a:rPr lang="en-US" dirty="0" err="1"/>
              <a:t>himpunan</a:t>
            </a:r>
            <a:r>
              <a:rPr lang="en-US" dirty="0"/>
              <a:t>. </a:t>
            </a:r>
            <a:endParaRPr lang="en-ID" dirty="0"/>
          </a:p>
          <a:p>
            <a:pPr lvl="0"/>
            <a:r>
              <a:rPr lang="en-US" dirty="0" err="1"/>
              <a:t>Relasi</a:t>
            </a:r>
            <a:r>
              <a:rPr lang="en-US" dirty="0"/>
              <a:t> yang </a:t>
            </a:r>
            <a:r>
              <a:rPr lang="en-US" dirty="0" err="1"/>
              <a:t>lebih</a:t>
            </a:r>
            <a:r>
              <a:rPr lang="en-US" dirty="0"/>
              <a:t> </a:t>
            </a:r>
            <a:r>
              <a:rPr lang="en-US" dirty="0" err="1"/>
              <a:t>umum</a:t>
            </a:r>
            <a:r>
              <a:rPr lang="en-US" dirty="0"/>
              <a:t> </a:t>
            </a:r>
            <a:r>
              <a:rPr lang="en-US" dirty="0" err="1"/>
              <a:t>menghubungkan</a:t>
            </a:r>
            <a:r>
              <a:rPr lang="en-US" dirty="0"/>
              <a:t> </a:t>
            </a:r>
            <a:r>
              <a:rPr lang="en-US" dirty="0" err="1"/>
              <a:t>lebih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dua</a:t>
            </a:r>
            <a:r>
              <a:rPr lang="en-US" dirty="0"/>
              <a:t> </a:t>
            </a:r>
            <a:r>
              <a:rPr lang="en-US" dirty="0" err="1"/>
              <a:t>buah</a:t>
            </a:r>
            <a:r>
              <a:rPr lang="en-US" dirty="0"/>
              <a:t> </a:t>
            </a:r>
            <a:r>
              <a:rPr lang="en-US" dirty="0" err="1"/>
              <a:t>himpunan</a:t>
            </a:r>
            <a:r>
              <a:rPr lang="en-US" dirty="0"/>
              <a:t>. </a:t>
            </a:r>
            <a:r>
              <a:rPr lang="en-US" dirty="0" err="1"/>
              <a:t>Relasi</a:t>
            </a:r>
            <a:r>
              <a:rPr lang="en-US" dirty="0"/>
              <a:t> </a:t>
            </a:r>
            <a:r>
              <a:rPr lang="en-US" dirty="0" err="1"/>
              <a:t>tersebut</a:t>
            </a:r>
            <a:r>
              <a:rPr lang="en-US" dirty="0"/>
              <a:t> </a:t>
            </a:r>
            <a:r>
              <a:rPr lang="en-US" dirty="0" err="1"/>
              <a:t>dinamakan</a:t>
            </a:r>
            <a:r>
              <a:rPr lang="en-US" dirty="0"/>
              <a:t> </a:t>
            </a:r>
            <a:r>
              <a:rPr lang="en-US" dirty="0" err="1"/>
              <a:t>relasi</a:t>
            </a:r>
            <a:r>
              <a:rPr lang="en-US" dirty="0"/>
              <a:t> </a:t>
            </a:r>
            <a:r>
              <a:rPr lang="en-US" i="1" dirty="0"/>
              <a:t>n</a:t>
            </a:r>
            <a:r>
              <a:rPr lang="en-US" dirty="0"/>
              <a:t>-</a:t>
            </a:r>
            <a:r>
              <a:rPr lang="en-US" i="1" dirty="0" err="1"/>
              <a:t>ary</a:t>
            </a:r>
            <a:r>
              <a:rPr lang="en-US" dirty="0"/>
              <a:t> (</a:t>
            </a:r>
            <a:r>
              <a:rPr lang="en-US" dirty="0" err="1"/>
              <a:t>baca</a:t>
            </a:r>
            <a:r>
              <a:rPr lang="en-US" dirty="0"/>
              <a:t>: </a:t>
            </a:r>
            <a:r>
              <a:rPr lang="en-US" dirty="0" err="1"/>
              <a:t>ener</a:t>
            </a:r>
            <a:r>
              <a:rPr lang="en-US" dirty="0"/>
              <a:t>). </a:t>
            </a:r>
            <a:endParaRPr lang="en-ID" dirty="0"/>
          </a:p>
          <a:p>
            <a:pPr lvl="0"/>
            <a:r>
              <a:rPr lang="en-US" dirty="0"/>
              <a:t>Jika </a:t>
            </a:r>
            <a:r>
              <a:rPr lang="en-US" i="1" dirty="0"/>
              <a:t>n</a:t>
            </a:r>
            <a:r>
              <a:rPr lang="en-US" dirty="0"/>
              <a:t> = 2, </a:t>
            </a:r>
            <a:r>
              <a:rPr lang="en-US" dirty="0" err="1"/>
              <a:t>maka</a:t>
            </a:r>
            <a:r>
              <a:rPr lang="en-US" dirty="0"/>
              <a:t> </a:t>
            </a:r>
            <a:r>
              <a:rPr lang="en-US" dirty="0" err="1"/>
              <a:t>relasinya</a:t>
            </a:r>
            <a:r>
              <a:rPr lang="en-US" dirty="0"/>
              <a:t> </a:t>
            </a:r>
            <a:r>
              <a:rPr lang="en-US" dirty="0" err="1"/>
              <a:t>dinamakan</a:t>
            </a:r>
            <a:r>
              <a:rPr lang="en-US" dirty="0"/>
              <a:t> </a:t>
            </a:r>
            <a:r>
              <a:rPr lang="en-US" dirty="0" err="1"/>
              <a:t>relasi</a:t>
            </a:r>
            <a:r>
              <a:rPr lang="en-US" dirty="0"/>
              <a:t> biner (bi = 2). </a:t>
            </a:r>
            <a:r>
              <a:rPr lang="en-US" dirty="0" err="1"/>
              <a:t>Relasi</a:t>
            </a:r>
            <a:r>
              <a:rPr lang="en-US" dirty="0"/>
              <a:t> </a:t>
            </a:r>
            <a:r>
              <a:rPr lang="en-US" i="1" dirty="0"/>
              <a:t>n</a:t>
            </a:r>
            <a:r>
              <a:rPr lang="en-US" dirty="0"/>
              <a:t>-</a:t>
            </a:r>
            <a:r>
              <a:rPr lang="en-US" i="1" dirty="0" err="1"/>
              <a:t>ary</a:t>
            </a:r>
            <a:r>
              <a:rPr lang="en-US" dirty="0"/>
              <a:t> </a:t>
            </a:r>
            <a:r>
              <a:rPr lang="en-US" dirty="0" err="1"/>
              <a:t>mempunyai</a:t>
            </a:r>
            <a:r>
              <a:rPr lang="en-US" dirty="0"/>
              <a:t> </a:t>
            </a:r>
            <a:r>
              <a:rPr lang="en-US" dirty="0" err="1"/>
              <a:t>terapan</a:t>
            </a:r>
            <a:r>
              <a:rPr lang="en-US" dirty="0"/>
              <a:t> </a:t>
            </a:r>
            <a:r>
              <a:rPr lang="en-US" dirty="0" err="1"/>
              <a:t>penting</a:t>
            </a:r>
            <a:r>
              <a:rPr lang="en-US" dirty="0"/>
              <a:t> di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basisdata</a:t>
            </a:r>
            <a:r>
              <a:rPr lang="en-US" dirty="0"/>
              <a:t>.</a:t>
            </a:r>
            <a:endParaRPr lang="en-ID" dirty="0"/>
          </a:p>
          <a:p>
            <a:r>
              <a:rPr lang="en-US" dirty="0" err="1"/>
              <a:t>Misalkan</a:t>
            </a:r>
            <a:r>
              <a:rPr lang="en-US" dirty="0"/>
              <a:t> </a:t>
            </a:r>
            <a:r>
              <a:rPr lang="en-US" i="1" dirty="0"/>
              <a:t>A</a:t>
            </a:r>
            <a:r>
              <a:rPr lang="en-US" baseline="-25000" dirty="0"/>
              <a:t>1</a:t>
            </a:r>
            <a:r>
              <a:rPr lang="en-US" dirty="0"/>
              <a:t>, </a:t>
            </a:r>
            <a:r>
              <a:rPr lang="en-US" i="1" dirty="0"/>
              <a:t>A</a:t>
            </a:r>
            <a:r>
              <a:rPr lang="en-US" baseline="-25000" dirty="0"/>
              <a:t>2</a:t>
            </a:r>
            <a:r>
              <a:rPr lang="en-US" dirty="0"/>
              <a:t>, …, </a:t>
            </a:r>
            <a:r>
              <a:rPr lang="en-US" i="1" dirty="0"/>
              <a:t>A</a:t>
            </a:r>
            <a:r>
              <a:rPr lang="en-US" i="1" baseline="-25000" dirty="0"/>
              <a:t>n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himpunan</a:t>
            </a:r>
            <a:r>
              <a:rPr lang="en-US" dirty="0"/>
              <a:t>. </a:t>
            </a:r>
            <a:r>
              <a:rPr lang="en-US" dirty="0" err="1"/>
              <a:t>Relasi</a:t>
            </a:r>
            <a:r>
              <a:rPr lang="en-US" dirty="0"/>
              <a:t> </a:t>
            </a:r>
            <a:r>
              <a:rPr lang="en-US" i="1" dirty="0"/>
              <a:t>n</a:t>
            </a:r>
            <a:r>
              <a:rPr lang="en-US" dirty="0"/>
              <a:t>-</a:t>
            </a:r>
            <a:r>
              <a:rPr lang="en-US" i="1" dirty="0" err="1"/>
              <a:t>ary</a:t>
            </a:r>
            <a:r>
              <a:rPr lang="en-US" dirty="0"/>
              <a:t> </a:t>
            </a:r>
            <a:r>
              <a:rPr lang="en-US" i="1" dirty="0"/>
              <a:t>R</a:t>
            </a:r>
            <a:r>
              <a:rPr lang="en-US" dirty="0"/>
              <a:t> pada </a:t>
            </a:r>
            <a:r>
              <a:rPr lang="en-US" dirty="0" err="1"/>
              <a:t>himpunan-himpunan</a:t>
            </a:r>
            <a:r>
              <a:rPr lang="en-US" dirty="0"/>
              <a:t> </a:t>
            </a:r>
            <a:r>
              <a:rPr lang="en-US" dirty="0" err="1"/>
              <a:t>tersebut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himpunan</a:t>
            </a:r>
            <a:r>
              <a:rPr lang="en-US" dirty="0"/>
              <a:t> </a:t>
            </a:r>
            <a:r>
              <a:rPr lang="en-US" dirty="0" err="1"/>
              <a:t>bagian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i="1" dirty="0"/>
              <a:t>A</a:t>
            </a:r>
            <a:r>
              <a:rPr lang="en-US" baseline="-25000" dirty="0"/>
              <a:t>1</a:t>
            </a:r>
            <a:r>
              <a:rPr lang="en-US" dirty="0"/>
              <a:t> </a:t>
            </a:r>
            <a:r>
              <a:rPr lang="en-US" dirty="0">
                <a:sym typeface="Symbol" pitchFamily="2" charset="2"/>
              </a:rPr>
              <a:t></a:t>
            </a:r>
            <a:r>
              <a:rPr lang="en-US" dirty="0"/>
              <a:t> </a:t>
            </a:r>
            <a:r>
              <a:rPr lang="en-US" i="1" dirty="0"/>
              <a:t>A</a:t>
            </a:r>
            <a:r>
              <a:rPr lang="en-US" baseline="-25000" dirty="0"/>
              <a:t>2</a:t>
            </a:r>
            <a:r>
              <a:rPr lang="en-US" dirty="0"/>
              <a:t> </a:t>
            </a:r>
            <a:r>
              <a:rPr lang="en-US" dirty="0">
                <a:sym typeface="Symbol" pitchFamily="2" charset="2"/>
              </a:rPr>
              <a:t></a:t>
            </a:r>
            <a:r>
              <a:rPr lang="en-US" dirty="0"/>
              <a:t> … </a:t>
            </a:r>
            <a:r>
              <a:rPr lang="en-US" dirty="0">
                <a:sym typeface="Symbol" pitchFamily="2" charset="2"/>
              </a:rPr>
              <a:t></a:t>
            </a:r>
            <a:r>
              <a:rPr lang="en-US" dirty="0"/>
              <a:t> </a:t>
            </a:r>
            <a:r>
              <a:rPr lang="en-US" i="1" dirty="0"/>
              <a:t>A</a:t>
            </a:r>
            <a:r>
              <a:rPr lang="en-US" i="1" baseline="-25000" dirty="0"/>
              <a:t>n</a:t>
            </a:r>
            <a:r>
              <a:rPr lang="en-US" dirty="0"/>
              <a:t> ,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notasi</a:t>
            </a:r>
            <a:r>
              <a:rPr lang="en-US" dirty="0"/>
              <a:t> </a:t>
            </a:r>
            <a:r>
              <a:rPr lang="en-US" i="1" dirty="0"/>
              <a:t>R</a:t>
            </a:r>
            <a:r>
              <a:rPr lang="en-US" dirty="0"/>
              <a:t> </a:t>
            </a:r>
            <a:r>
              <a:rPr lang="en-US" dirty="0">
                <a:sym typeface="Symbol" pitchFamily="2" charset="2"/>
              </a:rPr>
              <a:t></a:t>
            </a:r>
            <a:r>
              <a:rPr lang="en-US" dirty="0"/>
              <a:t> </a:t>
            </a:r>
            <a:r>
              <a:rPr lang="en-US" i="1" dirty="0"/>
              <a:t>A</a:t>
            </a:r>
            <a:r>
              <a:rPr lang="en-US" baseline="-25000" dirty="0"/>
              <a:t>1</a:t>
            </a:r>
            <a:r>
              <a:rPr lang="en-US" dirty="0"/>
              <a:t> </a:t>
            </a:r>
            <a:r>
              <a:rPr lang="en-US" dirty="0">
                <a:sym typeface="Symbol" pitchFamily="2" charset="2"/>
              </a:rPr>
              <a:t></a:t>
            </a:r>
            <a:r>
              <a:rPr lang="en-US" dirty="0"/>
              <a:t> </a:t>
            </a:r>
            <a:r>
              <a:rPr lang="en-US" i="1" dirty="0"/>
              <a:t>A</a:t>
            </a:r>
            <a:r>
              <a:rPr lang="en-US" baseline="-25000" dirty="0"/>
              <a:t>2</a:t>
            </a:r>
            <a:r>
              <a:rPr lang="en-US" dirty="0"/>
              <a:t> </a:t>
            </a:r>
            <a:r>
              <a:rPr lang="en-US" dirty="0">
                <a:sym typeface="Symbol" pitchFamily="2" charset="2"/>
              </a:rPr>
              <a:t></a:t>
            </a:r>
            <a:r>
              <a:rPr lang="en-US" dirty="0"/>
              <a:t> … </a:t>
            </a:r>
            <a:r>
              <a:rPr lang="en-US" dirty="0">
                <a:sym typeface="Symbol" pitchFamily="2" charset="2"/>
              </a:rPr>
              <a:t></a:t>
            </a:r>
            <a:r>
              <a:rPr lang="en-US" dirty="0"/>
              <a:t> </a:t>
            </a:r>
            <a:r>
              <a:rPr lang="en-US" i="1" dirty="0"/>
              <a:t>A</a:t>
            </a:r>
            <a:r>
              <a:rPr lang="en-US" i="1" baseline="-25000" dirty="0"/>
              <a:t>n</a:t>
            </a:r>
            <a:r>
              <a:rPr lang="en-US" dirty="0"/>
              <a:t>. </a:t>
            </a:r>
            <a:r>
              <a:rPr lang="en-US" dirty="0" err="1"/>
              <a:t>Himpunan</a:t>
            </a:r>
            <a:r>
              <a:rPr lang="en-US" dirty="0"/>
              <a:t> </a:t>
            </a:r>
            <a:r>
              <a:rPr lang="en-US" i="1" dirty="0"/>
              <a:t>A</a:t>
            </a:r>
            <a:r>
              <a:rPr lang="en-US" baseline="-25000" dirty="0"/>
              <a:t>1</a:t>
            </a:r>
            <a:r>
              <a:rPr lang="en-US" dirty="0"/>
              <a:t>, </a:t>
            </a:r>
            <a:r>
              <a:rPr lang="en-US" i="1" dirty="0"/>
              <a:t>A</a:t>
            </a:r>
            <a:r>
              <a:rPr lang="en-US" baseline="-25000" dirty="0"/>
              <a:t>2</a:t>
            </a:r>
            <a:r>
              <a:rPr lang="en-US" dirty="0"/>
              <a:t>, …, </a:t>
            </a:r>
            <a:r>
              <a:rPr lang="en-US" i="1" dirty="0"/>
              <a:t>A</a:t>
            </a:r>
            <a:r>
              <a:rPr lang="en-US" i="1" baseline="-25000" dirty="0"/>
              <a:t>n</a:t>
            </a:r>
            <a:r>
              <a:rPr lang="en-US" dirty="0"/>
              <a:t> </a:t>
            </a:r>
            <a:r>
              <a:rPr lang="en-US" dirty="0" err="1"/>
              <a:t>disebut</a:t>
            </a:r>
            <a:r>
              <a:rPr lang="en-US" dirty="0"/>
              <a:t> </a:t>
            </a:r>
            <a:r>
              <a:rPr lang="en-US" dirty="0" err="1"/>
              <a:t>daerah</a:t>
            </a:r>
            <a:r>
              <a:rPr lang="en-US" dirty="0"/>
              <a:t> </a:t>
            </a:r>
            <a:r>
              <a:rPr lang="en-US" dirty="0" err="1"/>
              <a:t>asal</a:t>
            </a:r>
            <a:r>
              <a:rPr lang="en-US" dirty="0"/>
              <a:t> </a:t>
            </a:r>
            <a:r>
              <a:rPr lang="en-US" dirty="0" err="1"/>
              <a:t>relasi</a:t>
            </a:r>
            <a:r>
              <a:rPr lang="en-US" dirty="0"/>
              <a:t> dan </a:t>
            </a:r>
            <a:r>
              <a:rPr lang="en-US" i="1" dirty="0"/>
              <a:t>n</a:t>
            </a:r>
            <a:r>
              <a:rPr lang="en-US" dirty="0"/>
              <a:t> </a:t>
            </a:r>
            <a:r>
              <a:rPr lang="en-US" dirty="0" err="1"/>
              <a:t>disebut</a:t>
            </a:r>
            <a:r>
              <a:rPr lang="en-US" dirty="0"/>
              <a:t> </a:t>
            </a:r>
            <a:r>
              <a:rPr lang="en-US" b="1" dirty="0" err="1"/>
              <a:t>derajat</a:t>
            </a:r>
            <a:r>
              <a:rPr lang="en-US" dirty="0"/>
              <a:t>.</a:t>
            </a:r>
            <a:endParaRPr lang="en-ID" dirty="0"/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381325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D780D3-7314-1D47-8165-9A892DE869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Relasi</a:t>
            </a:r>
            <a:r>
              <a:rPr lang="en-US" b="1" dirty="0"/>
              <a:t> </a:t>
            </a:r>
            <a:r>
              <a:rPr lang="en-US" b="1" i="1" dirty="0"/>
              <a:t>n-</a:t>
            </a:r>
            <a:r>
              <a:rPr lang="en-US" b="1" i="1" dirty="0" err="1"/>
              <a:t>ary</a:t>
            </a:r>
            <a:endParaRPr lang="en-US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0B3086-7808-D04C-97F4-7CA1278A9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lvl="0"/>
            <a:r>
              <a:rPr lang="en-ID" dirty="0" err="1"/>
              <a:t>Contoh</a:t>
            </a:r>
            <a:r>
              <a:rPr lang="en-ID" dirty="0"/>
              <a:t> 18:</a:t>
            </a:r>
          </a:p>
          <a:p>
            <a:pPr lvl="0"/>
            <a:r>
              <a:rPr lang="en-ID" dirty="0" err="1"/>
              <a:t>Misalkan</a:t>
            </a:r>
            <a:r>
              <a:rPr lang="en-ID" dirty="0"/>
              <a:t>:</a:t>
            </a:r>
          </a:p>
          <a:p>
            <a:pPr lvl="1"/>
            <a:r>
              <a:rPr lang="en-ID" i="1" dirty="0"/>
              <a:t>NIM </a:t>
            </a:r>
            <a:r>
              <a:rPr lang="en-ID" dirty="0"/>
              <a:t>= {13598011, 13598014, 13598015, 13598019, 13598021, 13598025}</a:t>
            </a:r>
          </a:p>
          <a:p>
            <a:pPr lvl="1"/>
            <a:r>
              <a:rPr lang="en-ID" i="1" dirty="0"/>
              <a:t>Nama </a:t>
            </a:r>
            <a:r>
              <a:rPr lang="en-ID" dirty="0"/>
              <a:t>= {Amir, Santi, </a:t>
            </a:r>
            <a:r>
              <a:rPr lang="en-ID" dirty="0" err="1"/>
              <a:t>Irwan</a:t>
            </a:r>
            <a:r>
              <a:rPr lang="en-ID" dirty="0"/>
              <a:t>, Ahmad, </a:t>
            </a:r>
            <a:r>
              <a:rPr lang="en-ID" dirty="0" err="1"/>
              <a:t>Cecep</a:t>
            </a:r>
            <a:r>
              <a:rPr lang="en-ID" dirty="0"/>
              <a:t>, Hamdan}</a:t>
            </a:r>
          </a:p>
          <a:p>
            <a:pPr lvl="1"/>
            <a:r>
              <a:rPr lang="en-ID" i="1" dirty="0" err="1"/>
              <a:t>MatKul</a:t>
            </a:r>
            <a:r>
              <a:rPr lang="en-ID" i="1" dirty="0"/>
              <a:t> </a:t>
            </a:r>
            <a:r>
              <a:rPr lang="en-ID" dirty="0"/>
              <a:t>= {</a:t>
            </a:r>
            <a:r>
              <a:rPr lang="en-ID" dirty="0" err="1"/>
              <a:t>Matematika</a:t>
            </a:r>
            <a:r>
              <a:rPr lang="en-ID" dirty="0"/>
              <a:t> </a:t>
            </a:r>
            <a:r>
              <a:rPr lang="en-ID" dirty="0" err="1"/>
              <a:t>Diskrit</a:t>
            </a:r>
            <a:r>
              <a:rPr lang="en-ID" dirty="0"/>
              <a:t>, </a:t>
            </a:r>
            <a:r>
              <a:rPr lang="en-ID" dirty="0" err="1"/>
              <a:t>Algoritma</a:t>
            </a:r>
            <a:r>
              <a:rPr lang="en-ID" dirty="0"/>
              <a:t>, </a:t>
            </a:r>
            <a:r>
              <a:rPr lang="en-ID" dirty="0" err="1"/>
              <a:t>Struktur</a:t>
            </a:r>
            <a:r>
              <a:rPr lang="en-ID" dirty="0"/>
              <a:t> Data,  </a:t>
            </a:r>
            <a:r>
              <a:rPr lang="en-ID" dirty="0" err="1"/>
              <a:t>Arsitektur</a:t>
            </a:r>
            <a:r>
              <a:rPr lang="en-ID" dirty="0"/>
              <a:t> </a:t>
            </a:r>
            <a:r>
              <a:rPr lang="en-ID" dirty="0" err="1"/>
              <a:t>Komputer</a:t>
            </a:r>
            <a:r>
              <a:rPr lang="en-ID" dirty="0"/>
              <a:t>}</a:t>
            </a:r>
          </a:p>
          <a:p>
            <a:pPr lvl="1"/>
            <a:r>
              <a:rPr lang="en-ID" i="1" dirty="0"/>
              <a:t>Nilai </a:t>
            </a:r>
            <a:r>
              <a:rPr lang="en-ID" dirty="0"/>
              <a:t>= {A, B, C, D, E}</a:t>
            </a:r>
          </a:p>
          <a:p>
            <a:pPr lvl="1"/>
            <a:r>
              <a:rPr lang="en-ID" dirty="0" err="1"/>
              <a:t>Relasi</a:t>
            </a:r>
            <a:r>
              <a:rPr lang="en-ID" dirty="0"/>
              <a:t> </a:t>
            </a:r>
            <a:r>
              <a:rPr lang="en-ID" i="1" dirty="0"/>
              <a:t>MHS </a:t>
            </a:r>
            <a:r>
              <a:rPr lang="en-ID" dirty="0" err="1"/>
              <a:t>terdiri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5-tupel (</a:t>
            </a:r>
            <a:r>
              <a:rPr lang="en-ID" i="1" dirty="0"/>
              <a:t>NIM</a:t>
            </a:r>
            <a:r>
              <a:rPr lang="en-ID" dirty="0"/>
              <a:t>, </a:t>
            </a:r>
            <a:r>
              <a:rPr lang="en-ID" i="1" dirty="0"/>
              <a:t>Nama</a:t>
            </a:r>
            <a:r>
              <a:rPr lang="en-ID" dirty="0"/>
              <a:t>, </a:t>
            </a:r>
            <a:r>
              <a:rPr lang="en-ID" i="1" dirty="0" err="1"/>
              <a:t>MatKul</a:t>
            </a:r>
            <a:r>
              <a:rPr lang="en-ID" dirty="0"/>
              <a:t>, </a:t>
            </a:r>
            <a:r>
              <a:rPr lang="en-ID" i="1" dirty="0"/>
              <a:t>Nilai</a:t>
            </a:r>
            <a:r>
              <a:rPr lang="en-ID" dirty="0"/>
              <a:t>):</a:t>
            </a:r>
          </a:p>
          <a:p>
            <a:pPr marL="457189" lvl="1" indent="0" algn="ctr">
              <a:buNone/>
            </a:pPr>
            <a:r>
              <a:rPr lang="en-ID" i="1" dirty="0"/>
              <a:t>MHS </a:t>
            </a:r>
            <a:r>
              <a:rPr lang="en-US" dirty="0">
                <a:sym typeface="Symbol" pitchFamily="2" charset="2"/>
              </a:rPr>
              <a:t></a:t>
            </a:r>
            <a:r>
              <a:rPr lang="en-ID" dirty="0"/>
              <a:t> </a:t>
            </a:r>
            <a:r>
              <a:rPr lang="en-ID" i="1" dirty="0"/>
              <a:t>NIM x Nama x </a:t>
            </a:r>
            <a:r>
              <a:rPr lang="en-ID" i="1" dirty="0" err="1"/>
              <a:t>MatKul</a:t>
            </a:r>
            <a:r>
              <a:rPr lang="en-ID" i="1" dirty="0"/>
              <a:t> x Nilai</a:t>
            </a:r>
            <a:endParaRPr lang="en-ID" dirty="0"/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77521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D780D3-7314-1D47-8165-9A892DE869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Relasi</a:t>
            </a:r>
            <a:r>
              <a:rPr lang="en-US" b="1" dirty="0"/>
              <a:t> </a:t>
            </a:r>
            <a:r>
              <a:rPr lang="en-US" b="1" i="1" dirty="0"/>
              <a:t>n-</a:t>
            </a:r>
            <a:r>
              <a:rPr lang="en-US" b="1" i="1" dirty="0" err="1"/>
              <a:t>ary</a:t>
            </a:r>
            <a:endParaRPr lang="en-US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0B3086-7808-D04C-97F4-7CA1278A9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ID" dirty="0"/>
              <a:t>Satu </a:t>
            </a:r>
            <a:r>
              <a:rPr lang="en-ID" dirty="0" err="1"/>
              <a:t>contoh</a:t>
            </a:r>
            <a:r>
              <a:rPr lang="en-ID" dirty="0"/>
              <a:t> </a:t>
            </a:r>
            <a:r>
              <a:rPr lang="en-ID" dirty="0" err="1"/>
              <a:t>relasi</a:t>
            </a:r>
            <a:r>
              <a:rPr lang="en-ID" dirty="0"/>
              <a:t> yang </a:t>
            </a:r>
            <a:r>
              <a:rPr lang="en-ID" dirty="0" err="1"/>
              <a:t>bernama</a:t>
            </a:r>
            <a:r>
              <a:rPr lang="en-ID" dirty="0"/>
              <a:t> MHS </a:t>
            </a:r>
            <a:r>
              <a:rPr lang="en-ID" dirty="0" err="1"/>
              <a:t>adalah</a:t>
            </a:r>
            <a:r>
              <a:rPr lang="en-ID" dirty="0"/>
              <a:t>:</a:t>
            </a:r>
          </a:p>
          <a:p>
            <a:pPr marL="684213" lvl="1" indent="-227013">
              <a:tabLst>
                <a:tab pos="1687513" algn="l"/>
              </a:tabLst>
            </a:pPr>
            <a:r>
              <a:rPr lang="en-ID" i="1" dirty="0"/>
              <a:t>MHS </a:t>
            </a:r>
            <a:r>
              <a:rPr lang="en-ID" dirty="0"/>
              <a:t>= {	(13598011, Amir, </a:t>
            </a:r>
            <a:r>
              <a:rPr lang="en-ID" dirty="0" err="1"/>
              <a:t>Matematika</a:t>
            </a:r>
            <a:r>
              <a:rPr lang="en-ID" dirty="0"/>
              <a:t> </a:t>
            </a:r>
            <a:r>
              <a:rPr lang="en-ID" dirty="0" err="1"/>
              <a:t>Diskrit</a:t>
            </a:r>
            <a:r>
              <a:rPr lang="en-ID" dirty="0"/>
              <a:t>, A),</a:t>
            </a:r>
          </a:p>
          <a:p>
            <a:pPr marL="457200" lvl="1" indent="0">
              <a:buNone/>
              <a:tabLst>
                <a:tab pos="1687513" algn="l"/>
              </a:tabLst>
            </a:pPr>
            <a:r>
              <a:rPr lang="en-ID" dirty="0"/>
              <a:t>	(13598011, Amir, </a:t>
            </a:r>
            <a:r>
              <a:rPr lang="en-ID" dirty="0" err="1"/>
              <a:t>Arsitektur</a:t>
            </a:r>
            <a:r>
              <a:rPr lang="en-ID" dirty="0"/>
              <a:t> </a:t>
            </a:r>
            <a:r>
              <a:rPr lang="en-ID" dirty="0" err="1"/>
              <a:t>Komputer</a:t>
            </a:r>
            <a:r>
              <a:rPr lang="en-ID" dirty="0"/>
              <a:t>, B), </a:t>
            </a:r>
          </a:p>
          <a:p>
            <a:pPr marL="457200" lvl="1" indent="0">
              <a:buNone/>
              <a:tabLst>
                <a:tab pos="1687513" algn="l"/>
              </a:tabLst>
            </a:pPr>
            <a:r>
              <a:rPr lang="en-ID" dirty="0"/>
              <a:t>	(13598014, Santi, </a:t>
            </a:r>
            <a:r>
              <a:rPr lang="en-ID" dirty="0" err="1"/>
              <a:t>Arsitektur</a:t>
            </a:r>
            <a:r>
              <a:rPr lang="en-ID" dirty="0"/>
              <a:t> </a:t>
            </a:r>
            <a:r>
              <a:rPr lang="en-ID" dirty="0" err="1"/>
              <a:t>Komputer</a:t>
            </a:r>
            <a:r>
              <a:rPr lang="en-ID" dirty="0"/>
              <a:t>, D), </a:t>
            </a:r>
          </a:p>
          <a:p>
            <a:pPr marL="457200" lvl="1" indent="0">
              <a:buNone/>
              <a:tabLst>
                <a:tab pos="1687513" algn="l"/>
              </a:tabLst>
            </a:pPr>
            <a:r>
              <a:rPr lang="en-ID" dirty="0"/>
              <a:t>	(13598015, </a:t>
            </a:r>
            <a:r>
              <a:rPr lang="en-ID" dirty="0" err="1"/>
              <a:t>Irwan</a:t>
            </a:r>
            <a:r>
              <a:rPr lang="en-ID" dirty="0"/>
              <a:t>, </a:t>
            </a:r>
            <a:r>
              <a:rPr lang="en-ID" dirty="0" err="1"/>
              <a:t>Algoritma</a:t>
            </a:r>
            <a:r>
              <a:rPr lang="en-ID" dirty="0"/>
              <a:t>, C), </a:t>
            </a:r>
          </a:p>
          <a:p>
            <a:pPr marL="457200" lvl="1" indent="0">
              <a:buNone/>
              <a:tabLst>
                <a:tab pos="1687513" algn="l"/>
              </a:tabLst>
            </a:pPr>
            <a:r>
              <a:rPr lang="en-ID" dirty="0"/>
              <a:t>	(13598015, </a:t>
            </a:r>
            <a:r>
              <a:rPr lang="en-ID" dirty="0" err="1"/>
              <a:t>Irwan</a:t>
            </a:r>
            <a:r>
              <a:rPr lang="en-ID" dirty="0"/>
              <a:t>, </a:t>
            </a:r>
            <a:r>
              <a:rPr lang="en-ID" dirty="0" err="1"/>
              <a:t>Struktur</a:t>
            </a:r>
            <a:r>
              <a:rPr lang="en-ID" dirty="0"/>
              <a:t> Data C), </a:t>
            </a:r>
          </a:p>
          <a:p>
            <a:pPr marL="457200" lvl="1" indent="0">
              <a:buNone/>
              <a:tabLst>
                <a:tab pos="1687513" algn="l"/>
              </a:tabLst>
            </a:pPr>
            <a:r>
              <a:rPr lang="en-ID" dirty="0"/>
              <a:t>	(13598015, </a:t>
            </a:r>
            <a:r>
              <a:rPr lang="en-ID" dirty="0" err="1"/>
              <a:t>Irwan</a:t>
            </a:r>
            <a:r>
              <a:rPr lang="en-ID" dirty="0"/>
              <a:t>, </a:t>
            </a:r>
            <a:r>
              <a:rPr lang="en-ID" dirty="0" err="1"/>
              <a:t>Arsitektur</a:t>
            </a:r>
            <a:r>
              <a:rPr lang="en-ID" dirty="0"/>
              <a:t> </a:t>
            </a:r>
            <a:r>
              <a:rPr lang="en-ID" dirty="0" err="1"/>
              <a:t>Komputer</a:t>
            </a:r>
            <a:r>
              <a:rPr lang="en-ID" dirty="0"/>
              <a:t>, B),</a:t>
            </a:r>
          </a:p>
          <a:p>
            <a:pPr marL="457200" lvl="1" indent="0">
              <a:buNone/>
              <a:tabLst>
                <a:tab pos="1687513" algn="l"/>
              </a:tabLst>
            </a:pPr>
            <a:r>
              <a:rPr lang="en-ID" dirty="0"/>
              <a:t>	(13598019, Ahmad, </a:t>
            </a:r>
            <a:r>
              <a:rPr lang="en-ID" dirty="0" err="1"/>
              <a:t>Algoritma</a:t>
            </a:r>
            <a:r>
              <a:rPr lang="en-ID" dirty="0"/>
              <a:t>, E),</a:t>
            </a:r>
          </a:p>
          <a:p>
            <a:pPr lvl="0"/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02105322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D780D3-7314-1D47-8165-9A892DE869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Relasi</a:t>
            </a:r>
            <a:r>
              <a:rPr lang="en-US" b="1" dirty="0"/>
              <a:t> </a:t>
            </a:r>
            <a:r>
              <a:rPr lang="en-US" b="1" i="1" dirty="0"/>
              <a:t>n-</a:t>
            </a:r>
            <a:r>
              <a:rPr lang="en-US" b="1" i="1" dirty="0" err="1"/>
              <a:t>ary</a:t>
            </a:r>
            <a:endParaRPr lang="en-US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0B3086-7808-D04C-97F4-7CA1278A9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457200" lvl="1" indent="0">
              <a:buNone/>
              <a:tabLst>
                <a:tab pos="1687513" algn="l"/>
              </a:tabLst>
            </a:pPr>
            <a:r>
              <a:rPr lang="en-ID" dirty="0"/>
              <a:t>	(13598021, </a:t>
            </a:r>
            <a:r>
              <a:rPr lang="en-ID" dirty="0" err="1"/>
              <a:t>Cecep</a:t>
            </a:r>
            <a:r>
              <a:rPr lang="en-ID" dirty="0"/>
              <a:t>, </a:t>
            </a:r>
            <a:r>
              <a:rPr lang="en-ID" dirty="0" err="1"/>
              <a:t>Algoritma</a:t>
            </a:r>
            <a:r>
              <a:rPr lang="en-ID" dirty="0"/>
              <a:t>, A),</a:t>
            </a:r>
          </a:p>
          <a:p>
            <a:pPr marL="457200" lvl="1" indent="0">
              <a:buNone/>
              <a:tabLst>
                <a:tab pos="1687513" algn="l"/>
              </a:tabLst>
            </a:pPr>
            <a:r>
              <a:rPr lang="en-ID" dirty="0"/>
              <a:t>	(13598021, </a:t>
            </a:r>
            <a:r>
              <a:rPr lang="en-ID" dirty="0" err="1"/>
              <a:t>Cecep</a:t>
            </a:r>
            <a:r>
              <a:rPr lang="en-ID" dirty="0"/>
              <a:t>, </a:t>
            </a:r>
            <a:r>
              <a:rPr lang="en-ID" dirty="0" err="1"/>
              <a:t>Arsitektur</a:t>
            </a:r>
            <a:r>
              <a:rPr lang="en-ID" dirty="0"/>
              <a:t> </a:t>
            </a:r>
            <a:r>
              <a:rPr lang="en-ID" dirty="0" err="1"/>
              <a:t>Komputer</a:t>
            </a:r>
            <a:r>
              <a:rPr lang="en-ID" dirty="0"/>
              <a:t>, B),</a:t>
            </a:r>
          </a:p>
          <a:p>
            <a:pPr marL="457200" lvl="1" indent="0">
              <a:buNone/>
              <a:tabLst>
                <a:tab pos="1687513" algn="l"/>
              </a:tabLst>
            </a:pPr>
            <a:r>
              <a:rPr lang="en-ID" dirty="0"/>
              <a:t>	(13598025, Hamdan, </a:t>
            </a:r>
            <a:r>
              <a:rPr lang="en-ID" dirty="0" err="1"/>
              <a:t>Matematika</a:t>
            </a:r>
            <a:r>
              <a:rPr lang="en-ID" dirty="0"/>
              <a:t> </a:t>
            </a:r>
            <a:r>
              <a:rPr lang="en-ID" dirty="0" err="1"/>
              <a:t>Diskrit</a:t>
            </a:r>
            <a:r>
              <a:rPr lang="en-ID" dirty="0"/>
              <a:t>, B),</a:t>
            </a:r>
          </a:p>
          <a:p>
            <a:pPr marL="457200" lvl="1" indent="0">
              <a:buNone/>
              <a:tabLst>
                <a:tab pos="1687513" algn="l"/>
              </a:tabLst>
            </a:pPr>
            <a:r>
              <a:rPr lang="en-ID" dirty="0"/>
              <a:t>	(13598025, Hamdan, </a:t>
            </a:r>
            <a:r>
              <a:rPr lang="en-ID" dirty="0" err="1"/>
              <a:t>Algoritma</a:t>
            </a:r>
            <a:r>
              <a:rPr lang="en-ID" dirty="0"/>
              <a:t>, A, B),</a:t>
            </a:r>
          </a:p>
          <a:p>
            <a:pPr marL="457200" lvl="1" indent="0">
              <a:buNone/>
              <a:tabLst>
                <a:tab pos="1687513" algn="l"/>
              </a:tabLst>
            </a:pPr>
            <a:r>
              <a:rPr lang="en-ID" dirty="0"/>
              <a:t>	(13598025, Hamdan, </a:t>
            </a:r>
            <a:r>
              <a:rPr lang="en-ID" dirty="0" err="1"/>
              <a:t>Struktur</a:t>
            </a:r>
            <a:r>
              <a:rPr lang="en-ID" dirty="0"/>
              <a:t> Data, C),</a:t>
            </a:r>
          </a:p>
          <a:p>
            <a:pPr marL="457200" lvl="1" indent="0">
              <a:buNone/>
              <a:tabLst>
                <a:tab pos="1687513" algn="l"/>
              </a:tabLst>
            </a:pPr>
            <a:r>
              <a:rPr lang="en-ID" dirty="0"/>
              <a:t>	(13598025, Hamdan, Ars. </a:t>
            </a:r>
            <a:r>
              <a:rPr lang="en-ID" dirty="0" err="1"/>
              <a:t>Komputer</a:t>
            </a:r>
            <a:r>
              <a:rPr lang="en-ID" dirty="0"/>
              <a:t>, B)</a:t>
            </a:r>
          </a:p>
          <a:p>
            <a:pPr marL="457200" lvl="1" indent="0">
              <a:buNone/>
              <a:tabLst>
                <a:tab pos="1595438" algn="l"/>
                <a:tab pos="1687513" algn="l"/>
              </a:tabLst>
            </a:pPr>
            <a:r>
              <a:rPr lang="en-ID" dirty="0"/>
              <a:t>	}</a:t>
            </a:r>
          </a:p>
          <a:p>
            <a:pPr lvl="0"/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48756393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D780D3-7314-1D47-8165-9A892DE869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Relasi</a:t>
            </a:r>
            <a:r>
              <a:rPr lang="en-US" b="1" dirty="0"/>
              <a:t> </a:t>
            </a:r>
            <a:r>
              <a:rPr lang="en-US" b="1" i="1" dirty="0"/>
              <a:t>n-</a:t>
            </a:r>
            <a:r>
              <a:rPr lang="en-US" b="1" i="1" dirty="0" err="1"/>
              <a:t>ary</a:t>
            </a:r>
            <a:endParaRPr lang="en-US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0B3086-7808-D04C-97F4-7CA1278A9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ID" dirty="0" err="1"/>
              <a:t>Basisdata</a:t>
            </a:r>
            <a:r>
              <a:rPr lang="en-ID" dirty="0"/>
              <a:t> (</a:t>
            </a:r>
            <a:r>
              <a:rPr lang="en-ID" i="1" dirty="0"/>
              <a:t>database</a:t>
            </a:r>
            <a:r>
              <a:rPr lang="en-ID" dirty="0"/>
              <a:t>) </a:t>
            </a:r>
            <a:r>
              <a:rPr lang="en-ID" dirty="0" err="1"/>
              <a:t>adalah</a:t>
            </a:r>
            <a:r>
              <a:rPr lang="en-ID" dirty="0"/>
              <a:t> </a:t>
            </a:r>
            <a:r>
              <a:rPr lang="en-ID" dirty="0" err="1"/>
              <a:t>kumpulan</a:t>
            </a:r>
            <a:r>
              <a:rPr lang="en-ID" dirty="0"/>
              <a:t> </a:t>
            </a:r>
            <a:r>
              <a:rPr lang="en-ID" dirty="0" err="1"/>
              <a:t>tabel</a:t>
            </a:r>
            <a:endParaRPr lang="en-ID" dirty="0"/>
          </a:p>
          <a:p>
            <a:r>
              <a:rPr lang="en-ID" dirty="0"/>
              <a:t>Salah </a:t>
            </a:r>
            <a:r>
              <a:rPr lang="en-ID" dirty="0" err="1"/>
              <a:t>satu</a:t>
            </a:r>
            <a:r>
              <a:rPr lang="en-ID" dirty="0"/>
              <a:t> model </a:t>
            </a:r>
            <a:r>
              <a:rPr lang="en-ID" dirty="0" err="1"/>
              <a:t>basisdata</a:t>
            </a:r>
            <a:r>
              <a:rPr lang="en-ID" dirty="0"/>
              <a:t> </a:t>
            </a:r>
            <a:r>
              <a:rPr lang="en-ID" dirty="0" err="1"/>
              <a:t>adalah</a:t>
            </a:r>
            <a:r>
              <a:rPr lang="en-ID" dirty="0"/>
              <a:t> model </a:t>
            </a:r>
            <a:r>
              <a:rPr lang="en-ID" dirty="0" err="1"/>
              <a:t>basisdata</a:t>
            </a:r>
            <a:r>
              <a:rPr lang="en-ID" dirty="0"/>
              <a:t> </a:t>
            </a:r>
            <a:r>
              <a:rPr lang="en-ID" dirty="0" err="1"/>
              <a:t>relasional</a:t>
            </a:r>
            <a:r>
              <a:rPr lang="en-ID" dirty="0"/>
              <a:t> (relational database). Model </a:t>
            </a:r>
            <a:r>
              <a:rPr lang="en-ID" dirty="0" err="1"/>
              <a:t>basisdata</a:t>
            </a:r>
            <a:r>
              <a:rPr lang="en-ID" dirty="0"/>
              <a:t> </a:t>
            </a: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didasarkan</a:t>
            </a:r>
            <a:r>
              <a:rPr lang="en-ID" dirty="0"/>
              <a:t> pada </a:t>
            </a:r>
            <a:r>
              <a:rPr lang="en-ID" dirty="0" err="1"/>
              <a:t>konsep</a:t>
            </a:r>
            <a:r>
              <a:rPr lang="en-ID" dirty="0"/>
              <a:t> </a:t>
            </a:r>
            <a:r>
              <a:rPr lang="en-ID" dirty="0" err="1"/>
              <a:t>relasi</a:t>
            </a:r>
            <a:r>
              <a:rPr lang="en-ID" dirty="0"/>
              <a:t> </a:t>
            </a:r>
            <a:r>
              <a:rPr lang="en-ID" i="1" dirty="0"/>
              <a:t>n-</a:t>
            </a:r>
            <a:r>
              <a:rPr lang="en-ID" i="1" dirty="0" err="1"/>
              <a:t>ary</a:t>
            </a:r>
            <a:endParaRPr lang="en-ID" i="1" dirty="0"/>
          </a:p>
          <a:p>
            <a:pPr lvl="0"/>
            <a:r>
              <a:rPr lang="en-ID" dirty="0"/>
              <a:t>Pada </a:t>
            </a:r>
            <a:r>
              <a:rPr lang="en-ID" dirty="0" err="1"/>
              <a:t>basisdata</a:t>
            </a:r>
            <a:r>
              <a:rPr lang="en-ID" dirty="0"/>
              <a:t> </a:t>
            </a:r>
            <a:r>
              <a:rPr lang="en-ID" dirty="0" err="1"/>
              <a:t>relasional</a:t>
            </a:r>
            <a:r>
              <a:rPr lang="en-ID" dirty="0"/>
              <a:t>, </a:t>
            </a:r>
            <a:r>
              <a:rPr lang="en-ID" dirty="0" err="1"/>
              <a:t>satu</a:t>
            </a:r>
            <a:r>
              <a:rPr lang="en-ID" dirty="0"/>
              <a:t> </a:t>
            </a:r>
            <a:r>
              <a:rPr lang="en-ID" dirty="0" err="1"/>
              <a:t>tabel</a:t>
            </a:r>
            <a:r>
              <a:rPr lang="en-ID" dirty="0"/>
              <a:t> </a:t>
            </a:r>
            <a:r>
              <a:rPr lang="en-ID" dirty="0" err="1"/>
              <a:t>menyatakan</a:t>
            </a:r>
            <a:r>
              <a:rPr lang="en-ID" dirty="0"/>
              <a:t> </a:t>
            </a:r>
            <a:r>
              <a:rPr lang="en-ID" dirty="0" err="1"/>
              <a:t>satu</a:t>
            </a:r>
            <a:r>
              <a:rPr lang="en-ID" dirty="0"/>
              <a:t> </a:t>
            </a:r>
            <a:r>
              <a:rPr lang="en-ID" dirty="0" err="1"/>
              <a:t>relasi</a:t>
            </a:r>
            <a:r>
              <a:rPr lang="en-ID" dirty="0"/>
              <a:t>.  </a:t>
            </a:r>
            <a:r>
              <a:rPr lang="pt-BR" dirty="0" err="1"/>
              <a:t>Setiap</a:t>
            </a:r>
            <a:r>
              <a:rPr lang="pt-BR" dirty="0"/>
              <a:t> </a:t>
            </a:r>
            <a:r>
              <a:rPr lang="pt-BR" dirty="0" err="1"/>
              <a:t>kolom</a:t>
            </a:r>
            <a:r>
              <a:rPr lang="pt-BR" dirty="0"/>
              <a:t> </a:t>
            </a:r>
            <a:r>
              <a:rPr lang="pt-BR" dirty="0" err="1"/>
              <a:t>pada</a:t>
            </a:r>
            <a:r>
              <a:rPr lang="pt-BR" dirty="0"/>
              <a:t> </a:t>
            </a:r>
            <a:r>
              <a:rPr lang="pt-BR" dirty="0" err="1"/>
              <a:t>tabel</a:t>
            </a:r>
            <a:r>
              <a:rPr lang="pt-BR" dirty="0"/>
              <a:t> </a:t>
            </a:r>
            <a:r>
              <a:rPr lang="pt-BR" dirty="0" err="1"/>
              <a:t>disebut</a:t>
            </a:r>
            <a:r>
              <a:rPr lang="pt-BR" dirty="0"/>
              <a:t> </a:t>
            </a:r>
            <a:r>
              <a:rPr lang="pt-BR" b="1" dirty="0" err="1"/>
              <a:t>atribut</a:t>
            </a:r>
            <a:r>
              <a:rPr lang="pt-BR" dirty="0"/>
              <a:t>. </a:t>
            </a:r>
            <a:r>
              <a:rPr lang="pt-BR" dirty="0" err="1"/>
              <a:t>Daerah</a:t>
            </a:r>
            <a:r>
              <a:rPr lang="pt-BR" dirty="0"/>
              <a:t> </a:t>
            </a:r>
            <a:r>
              <a:rPr lang="pt-BR" dirty="0" err="1"/>
              <a:t>asal</a:t>
            </a:r>
            <a:r>
              <a:rPr lang="pt-BR" dirty="0"/>
              <a:t> </a:t>
            </a:r>
            <a:r>
              <a:rPr lang="pt-BR" dirty="0" err="1"/>
              <a:t>dari</a:t>
            </a:r>
            <a:r>
              <a:rPr lang="pt-BR" dirty="0"/>
              <a:t>  </a:t>
            </a:r>
            <a:r>
              <a:rPr lang="pt-BR" dirty="0" err="1"/>
              <a:t>atribut</a:t>
            </a:r>
            <a:r>
              <a:rPr lang="pt-BR" dirty="0"/>
              <a:t> </a:t>
            </a:r>
            <a:r>
              <a:rPr lang="pt-BR" dirty="0" err="1"/>
              <a:t>adalah</a:t>
            </a:r>
            <a:r>
              <a:rPr lang="pt-BR" dirty="0"/>
              <a:t> </a:t>
            </a:r>
            <a:r>
              <a:rPr lang="pt-BR" dirty="0" err="1"/>
              <a:t>himpunan</a:t>
            </a:r>
            <a:r>
              <a:rPr lang="pt-BR" dirty="0"/>
              <a:t> </a:t>
            </a:r>
            <a:r>
              <a:rPr lang="pt-BR" dirty="0" err="1"/>
              <a:t>tempat</a:t>
            </a:r>
            <a:r>
              <a:rPr lang="pt-BR" dirty="0"/>
              <a:t> </a:t>
            </a:r>
            <a:r>
              <a:rPr lang="pt-BR" dirty="0" err="1"/>
              <a:t>semua</a:t>
            </a:r>
            <a:r>
              <a:rPr lang="pt-BR" dirty="0"/>
              <a:t> </a:t>
            </a:r>
            <a:r>
              <a:rPr lang="pt-BR" dirty="0" err="1"/>
              <a:t>anggota</a:t>
            </a:r>
            <a:r>
              <a:rPr lang="pt-BR" dirty="0"/>
              <a:t> </a:t>
            </a:r>
            <a:r>
              <a:rPr lang="pt-BR" dirty="0" err="1"/>
              <a:t>atribut</a:t>
            </a:r>
            <a:r>
              <a:rPr lang="pt-BR" dirty="0"/>
              <a:t>  </a:t>
            </a:r>
            <a:r>
              <a:rPr lang="pt-BR" dirty="0" err="1"/>
              <a:t>tersebut</a:t>
            </a:r>
            <a:r>
              <a:rPr lang="pt-BR" dirty="0"/>
              <a:t> </a:t>
            </a:r>
            <a:r>
              <a:rPr lang="pt-BR" dirty="0" err="1"/>
              <a:t>berada</a:t>
            </a:r>
            <a:r>
              <a:rPr lang="pt-BR" dirty="0"/>
              <a:t>.</a:t>
            </a:r>
            <a:endParaRPr lang="en-ID" dirty="0"/>
          </a:p>
          <a:p>
            <a:r>
              <a:rPr lang="en-ID" dirty="0" err="1"/>
              <a:t>Setiap</a:t>
            </a:r>
            <a:r>
              <a:rPr lang="en-ID" dirty="0"/>
              <a:t> </a:t>
            </a:r>
            <a:r>
              <a:rPr lang="en-ID" dirty="0" err="1"/>
              <a:t>tabel</a:t>
            </a:r>
            <a:r>
              <a:rPr lang="en-ID" dirty="0"/>
              <a:t> pada </a:t>
            </a:r>
            <a:r>
              <a:rPr lang="en-ID" dirty="0" err="1"/>
              <a:t>basisdata</a:t>
            </a:r>
            <a:r>
              <a:rPr lang="en-ID" dirty="0"/>
              <a:t> </a:t>
            </a:r>
            <a:r>
              <a:rPr lang="en-ID" dirty="0" err="1"/>
              <a:t>diimplementasikan</a:t>
            </a:r>
            <a:r>
              <a:rPr lang="en-ID" dirty="0"/>
              <a:t> </a:t>
            </a:r>
            <a:r>
              <a:rPr lang="en-ID" dirty="0" err="1"/>
              <a:t>secara</a:t>
            </a:r>
            <a:r>
              <a:rPr lang="en-ID" dirty="0"/>
              <a:t> </a:t>
            </a:r>
            <a:r>
              <a:rPr lang="en-ID" dirty="0" err="1"/>
              <a:t>fisik</a:t>
            </a:r>
            <a:r>
              <a:rPr lang="en-ID" dirty="0"/>
              <a:t> </a:t>
            </a:r>
            <a:r>
              <a:rPr lang="en-ID" dirty="0" err="1"/>
              <a:t>sebagai</a:t>
            </a:r>
            <a:r>
              <a:rPr lang="en-ID" dirty="0"/>
              <a:t> </a:t>
            </a:r>
            <a:r>
              <a:rPr lang="en-ID" dirty="0" err="1"/>
              <a:t>sebuah</a:t>
            </a:r>
            <a:r>
              <a:rPr lang="en-ID" dirty="0"/>
              <a:t> </a:t>
            </a:r>
            <a:r>
              <a:rPr lang="en-ID" i="1" dirty="0"/>
              <a:t>file</a:t>
            </a:r>
            <a:r>
              <a:rPr lang="en-ID" dirty="0"/>
              <a:t>.</a:t>
            </a:r>
          </a:p>
          <a:p>
            <a:pPr lvl="0"/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51263819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D780D3-7314-1D47-8165-9A892DE869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Relasi</a:t>
            </a:r>
            <a:r>
              <a:rPr lang="en-US" b="1" dirty="0"/>
              <a:t> </a:t>
            </a:r>
            <a:r>
              <a:rPr lang="en-US" b="1" i="1" dirty="0"/>
              <a:t>n-</a:t>
            </a:r>
            <a:r>
              <a:rPr lang="en-US" b="1" i="1" dirty="0" err="1"/>
              <a:t>ary</a:t>
            </a:r>
            <a:endParaRPr lang="en-US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0B3086-7808-D04C-97F4-7CA1278A9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lvl="0"/>
            <a:r>
              <a:rPr lang="en-ID" dirty="0"/>
              <a:t>Satu	baris data pada </a:t>
            </a:r>
            <a:r>
              <a:rPr lang="en-ID" dirty="0" err="1"/>
              <a:t>tabel</a:t>
            </a:r>
            <a:r>
              <a:rPr lang="en-ID" dirty="0"/>
              <a:t> </a:t>
            </a:r>
            <a:r>
              <a:rPr lang="en-ID" dirty="0" err="1"/>
              <a:t>menyatakan</a:t>
            </a:r>
            <a:r>
              <a:rPr lang="en-ID" dirty="0"/>
              <a:t> </a:t>
            </a:r>
            <a:r>
              <a:rPr lang="en-ID" dirty="0" err="1"/>
              <a:t>sebuah</a:t>
            </a:r>
            <a:r>
              <a:rPr lang="en-ID" dirty="0"/>
              <a:t> </a:t>
            </a:r>
            <a:r>
              <a:rPr lang="en-ID" i="1" dirty="0"/>
              <a:t>record</a:t>
            </a:r>
            <a:r>
              <a:rPr lang="en-ID" dirty="0"/>
              <a:t>, dan </a:t>
            </a:r>
            <a:r>
              <a:rPr lang="en-ID" dirty="0" err="1"/>
              <a:t>setiap</a:t>
            </a:r>
            <a:r>
              <a:rPr lang="en-ID" dirty="0"/>
              <a:t> </a:t>
            </a:r>
            <a:r>
              <a:rPr lang="en-ID" dirty="0" err="1"/>
              <a:t>atribut</a:t>
            </a:r>
            <a:r>
              <a:rPr lang="en-ID" dirty="0"/>
              <a:t> </a:t>
            </a:r>
            <a:r>
              <a:rPr lang="en-ID" dirty="0" err="1"/>
              <a:t>menyatakan</a:t>
            </a:r>
            <a:r>
              <a:rPr lang="en-ID" dirty="0"/>
              <a:t> </a:t>
            </a:r>
            <a:r>
              <a:rPr lang="en-ID" dirty="0" err="1"/>
              <a:t>sebuah</a:t>
            </a:r>
            <a:r>
              <a:rPr lang="en-ID" dirty="0"/>
              <a:t> </a:t>
            </a:r>
            <a:r>
              <a:rPr lang="en-ID" i="1" dirty="0"/>
              <a:t>field</a:t>
            </a:r>
            <a:r>
              <a:rPr lang="en-ID" dirty="0"/>
              <a:t>.</a:t>
            </a:r>
          </a:p>
          <a:p>
            <a:r>
              <a:rPr lang="en-ID" dirty="0" err="1"/>
              <a:t>Secara</a:t>
            </a:r>
            <a:r>
              <a:rPr lang="en-ID" dirty="0"/>
              <a:t> </a:t>
            </a:r>
            <a:r>
              <a:rPr lang="en-ID" dirty="0" err="1"/>
              <a:t>fisik</a:t>
            </a:r>
            <a:r>
              <a:rPr lang="en-ID" dirty="0"/>
              <a:t> </a:t>
            </a:r>
            <a:r>
              <a:rPr lang="en-ID" dirty="0" err="1"/>
              <a:t>basisdata</a:t>
            </a:r>
            <a:r>
              <a:rPr lang="en-ID" dirty="0"/>
              <a:t> </a:t>
            </a:r>
            <a:r>
              <a:rPr lang="en-ID" dirty="0" err="1"/>
              <a:t>adalah</a:t>
            </a:r>
            <a:r>
              <a:rPr lang="en-ID" dirty="0"/>
              <a:t> </a:t>
            </a:r>
            <a:r>
              <a:rPr lang="en-ID" dirty="0" err="1"/>
              <a:t>kumpulan</a:t>
            </a:r>
            <a:r>
              <a:rPr lang="en-ID" dirty="0"/>
              <a:t> </a:t>
            </a:r>
            <a:r>
              <a:rPr lang="en-ID" i="1" dirty="0"/>
              <a:t>file</a:t>
            </a:r>
            <a:r>
              <a:rPr lang="en-ID" dirty="0"/>
              <a:t>, </a:t>
            </a:r>
            <a:r>
              <a:rPr lang="en-ID" dirty="0" err="1"/>
              <a:t>sedangkan</a:t>
            </a:r>
            <a:r>
              <a:rPr lang="en-ID" dirty="0"/>
              <a:t> </a:t>
            </a:r>
            <a:r>
              <a:rPr lang="en-ID" i="1" dirty="0"/>
              <a:t>file </a:t>
            </a:r>
            <a:r>
              <a:rPr lang="en-ID" dirty="0" err="1"/>
              <a:t>adalah</a:t>
            </a:r>
            <a:r>
              <a:rPr lang="en-ID" dirty="0"/>
              <a:t> </a:t>
            </a:r>
            <a:r>
              <a:rPr lang="en-ID" dirty="0" err="1"/>
              <a:t>kumpulan</a:t>
            </a:r>
            <a:r>
              <a:rPr lang="en-ID" dirty="0"/>
              <a:t> </a:t>
            </a:r>
            <a:r>
              <a:rPr lang="en-ID" i="1" dirty="0"/>
              <a:t>record</a:t>
            </a:r>
            <a:r>
              <a:rPr lang="en-ID" dirty="0"/>
              <a:t>, </a:t>
            </a:r>
            <a:r>
              <a:rPr lang="en-ID" dirty="0" err="1"/>
              <a:t>setiap</a:t>
            </a:r>
            <a:r>
              <a:rPr lang="en-ID" dirty="0"/>
              <a:t> </a:t>
            </a:r>
            <a:r>
              <a:rPr lang="en-ID" i="1" dirty="0"/>
              <a:t>record </a:t>
            </a:r>
            <a:r>
              <a:rPr lang="en-ID" dirty="0" err="1"/>
              <a:t>terdiri</a:t>
            </a:r>
            <a:r>
              <a:rPr lang="en-ID" dirty="0"/>
              <a:t> </a:t>
            </a:r>
            <a:r>
              <a:rPr lang="en-ID" dirty="0" err="1"/>
              <a:t>atas</a:t>
            </a:r>
            <a:r>
              <a:rPr lang="en-ID" dirty="0"/>
              <a:t> </a:t>
            </a:r>
            <a:r>
              <a:rPr lang="en-ID" dirty="0" err="1"/>
              <a:t>sejumlah</a:t>
            </a:r>
            <a:r>
              <a:rPr lang="en-ID" dirty="0"/>
              <a:t> </a:t>
            </a:r>
            <a:r>
              <a:rPr lang="en-ID" i="1" dirty="0"/>
              <a:t>field</a:t>
            </a:r>
            <a:r>
              <a:rPr lang="en-ID" dirty="0"/>
              <a:t>.</a:t>
            </a:r>
          </a:p>
          <a:p>
            <a:r>
              <a:rPr lang="en-ID" dirty="0" err="1"/>
              <a:t>Atribut</a:t>
            </a:r>
            <a:r>
              <a:rPr lang="en-ID" dirty="0"/>
              <a:t> </a:t>
            </a:r>
            <a:r>
              <a:rPr lang="en-ID" dirty="0" err="1"/>
              <a:t>khusus</a:t>
            </a:r>
            <a:r>
              <a:rPr lang="en-ID" dirty="0"/>
              <a:t> pada </a:t>
            </a:r>
            <a:r>
              <a:rPr lang="en-ID" dirty="0" err="1"/>
              <a:t>tabel</a:t>
            </a:r>
            <a:r>
              <a:rPr lang="en-ID" dirty="0"/>
              <a:t> yang </a:t>
            </a:r>
            <a:r>
              <a:rPr lang="en-ID" dirty="0" err="1"/>
              <a:t>mengidentifikasikan</a:t>
            </a:r>
            <a:r>
              <a:rPr lang="en-ID" dirty="0"/>
              <a:t> </a:t>
            </a:r>
            <a:r>
              <a:rPr lang="en-ID" dirty="0" err="1"/>
              <a:t>secara</a:t>
            </a:r>
            <a:r>
              <a:rPr lang="en-ID" dirty="0"/>
              <a:t> </a:t>
            </a:r>
            <a:r>
              <a:rPr lang="en-ID" dirty="0" err="1"/>
              <a:t>unik</a:t>
            </a:r>
            <a:r>
              <a:rPr lang="en-ID" dirty="0"/>
              <a:t> </a:t>
            </a:r>
            <a:r>
              <a:rPr lang="en-ID" dirty="0" err="1"/>
              <a:t>elemen</a:t>
            </a:r>
            <a:r>
              <a:rPr lang="en-ID" dirty="0"/>
              <a:t> </a:t>
            </a:r>
            <a:r>
              <a:rPr lang="en-ID" dirty="0" err="1"/>
              <a:t>relasi</a:t>
            </a:r>
            <a:r>
              <a:rPr lang="en-ID" dirty="0"/>
              <a:t> </a:t>
            </a:r>
            <a:r>
              <a:rPr lang="en-ID" dirty="0" err="1"/>
              <a:t>disebut</a:t>
            </a:r>
            <a:r>
              <a:rPr lang="en-ID" dirty="0"/>
              <a:t> </a:t>
            </a:r>
            <a:r>
              <a:rPr lang="en-ID" b="1" dirty="0" err="1"/>
              <a:t>kunci</a:t>
            </a:r>
            <a:r>
              <a:rPr lang="en-ID" b="1" dirty="0"/>
              <a:t> </a:t>
            </a:r>
            <a:r>
              <a:rPr lang="en-ID" dirty="0"/>
              <a:t>(</a:t>
            </a:r>
            <a:r>
              <a:rPr lang="en-ID" i="1" dirty="0"/>
              <a:t>key</a:t>
            </a:r>
            <a:r>
              <a:rPr lang="en-ID" dirty="0"/>
              <a:t>).</a:t>
            </a:r>
          </a:p>
          <a:p>
            <a:pPr lvl="0"/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44663482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D780D3-7314-1D47-8165-9A892DE869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Relasi</a:t>
            </a:r>
            <a:r>
              <a:rPr lang="en-US" b="1" dirty="0"/>
              <a:t> </a:t>
            </a:r>
            <a:r>
              <a:rPr lang="en-US" b="1" i="1" dirty="0"/>
              <a:t>n-</a:t>
            </a:r>
            <a:r>
              <a:rPr lang="en-US" b="1" i="1" dirty="0" err="1"/>
              <a:t>ary</a:t>
            </a:r>
            <a:endParaRPr lang="en-US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0B3086-7808-D04C-97F4-7CA1278A9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lvl="0"/>
            <a:r>
              <a:rPr lang="en-ID" dirty="0" err="1"/>
              <a:t>Operasi</a:t>
            </a:r>
            <a:r>
              <a:rPr lang="en-ID" dirty="0"/>
              <a:t> yang </a:t>
            </a:r>
            <a:r>
              <a:rPr lang="en-ID" dirty="0" err="1"/>
              <a:t>dilakukan</a:t>
            </a:r>
            <a:r>
              <a:rPr lang="en-ID" dirty="0"/>
              <a:t> </a:t>
            </a:r>
            <a:r>
              <a:rPr lang="en-ID" dirty="0" err="1"/>
              <a:t>terhadap</a:t>
            </a:r>
            <a:r>
              <a:rPr lang="en-ID" dirty="0"/>
              <a:t> </a:t>
            </a:r>
            <a:r>
              <a:rPr lang="en-ID" dirty="0" err="1"/>
              <a:t>basisdata</a:t>
            </a:r>
            <a:r>
              <a:rPr lang="en-ID" dirty="0"/>
              <a:t> </a:t>
            </a:r>
            <a:r>
              <a:rPr lang="en-ID" dirty="0" err="1"/>
              <a:t>dilakukan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 </a:t>
            </a:r>
            <a:r>
              <a:rPr lang="en-ID" dirty="0" err="1"/>
              <a:t>perintah</a:t>
            </a:r>
            <a:r>
              <a:rPr lang="en-ID" dirty="0"/>
              <a:t> </a:t>
            </a:r>
            <a:r>
              <a:rPr lang="en-ID" dirty="0" err="1"/>
              <a:t>pertanyaan</a:t>
            </a:r>
            <a:r>
              <a:rPr lang="en-ID" dirty="0"/>
              <a:t> yang </a:t>
            </a:r>
            <a:r>
              <a:rPr lang="en-ID" dirty="0" err="1"/>
              <a:t>disebut</a:t>
            </a:r>
            <a:r>
              <a:rPr lang="en-ID" dirty="0"/>
              <a:t> </a:t>
            </a:r>
            <a:r>
              <a:rPr lang="en-ID" i="1" dirty="0"/>
              <a:t>query</a:t>
            </a:r>
            <a:r>
              <a:rPr lang="en-ID" dirty="0"/>
              <a:t>.</a:t>
            </a:r>
          </a:p>
          <a:p>
            <a:pPr lvl="0"/>
            <a:r>
              <a:rPr lang="en-ID" dirty="0" err="1"/>
              <a:t>Contoh</a:t>
            </a:r>
            <a:r>
              <a:rPr lang="en-ID" dirty="0"/>
              <a:t> </a:t>
            </a:r>
            <a:r>
              <a:rPr lang="en-ID" i="1" dirty="0"/>
              <a:t>query</a:t>
            </a:r>
            <a:r>
              <a:rPr lang="en-ID" dirty="0"/>
              <a:t>:</a:t>
            </a:r>
          </a:p>
          <a:p>
            <a:pPr lvl="1"/>
            <a:r>
              <a:rPr lang="en-ID" dirty="0"/>
              <a:t>“</a:t>
            </a:r>
            <a:r>
              <a:rPr lang="en-ID" dirty="0" err="1"/>
              <a:t>tampilkan</a:t>
            </a:r>
            <a:r>
              <a:rPr lang="en-ID" dirty="0"/>
              <a:t> </a:t>
            </a:r>
            <a:r>
              <a:rPr lang="en-ID" dirty="0" err="1"/>
              <a:t>semua</a:t>
            </a:r>
            <a:r>
              <a:rPr lang="en-ID" dirty="0"/>
              <a:t> </a:t>
            </a:r>
            <a:r>
              <a:rPr lang="en-ID" dirty="0" err="1"/>
              <a:t>mahasiswa</a:t>
            </a:r>
            <a:r>
              <a:rPr lang="en-ID" dirty="0"/>
              <a:t> yang </a:t>
            </a:r>
            <a:r>
              <a:rPr lang="en-ID" dirty="0" err="1"/>
              <a:t>mengambil</a:t>
            </a:r>
            <a:r>
              <a:rPr lang="en-ID" dirty="0"/>
              <a:t> </a:t>
            </a:r>
            <a:r>
              <a:rPr lang="en-ID" dirty="0" err="1"/>
              <a:t>mata</a:t>
            </a:r>
            <a:r>
              <a:rPr lang="en-ID" dirty="0"/>
              <a:t> </a:t>
            </a:r>
            <a:r>
              <a:rPr lang="en-ID" dirty="0" err="1"/>
              <a:t>kuliah</a:t>
            </a:r>
            <a:r>
              <a:rPr lang="en-ID" dirty="0"/>
              <a:t> </a:t>
            </a:r>
            <a:r>
              <a:rPr lang="en-ID" dirty="0" err="1"/>
              <a:t>Matematika</a:t>
            </a:r>
            <a:r>
              <a:rPr lang="en-ID" dirty="0"/>
              <a:t> </a:t>
            </a:r>
            <a:r>
              <a:rPr lang="en-ID" dirty="0" err="1"/>
              <a:t>Diskrit</a:t>
            </a:r>
            <a:r>
              <a:rPr lang="en-ID" dirty="0"/>
              <a:t>”</a:t>
            </a:r>
          </a:p>
          <a:p>
            <a:pPr lvl="1"/>
            <a:r>
              <a:rPr lang="en-ID" dirty="0"/>
              <a:t>“</a:t>
            </a:r>
            <a:r>
              <a:rPr lang="en-ID" dirty="0" err="1"/>
              <a:t>tampilkan</a:t>
            </a:r>
            <a:r>
              <a:rPr lang="en-ID" dirty="0"/>
              <a:t> daftar </a:t>
            </a:r>
            <a:r>
              <a:rPr lang="en-ID" dirty="0" err="1"/>
              <a:t>nilai</a:t>
            </a:r>
            <a:r>
              <a:rPr lang="en-ID" dirty="0"/>
              <a:t> </a:t>
            </a:r>
            <a:r>
              <a:rPr lang="en-ID" dirty="0" err="1"/>
              <a:t>mahasiswa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NIM = 13598015”</a:t>
            </a:r>
          </a:p>
          <a:p>
            <a:pPr lvl="1"/>
            <a:r>
              <a:rPr lang="en-ID" dirty="0"/>
              <a:t>“</a:t>
            </a:r>
            <a:r>
              <a:rPr lang="en-ID" dirty="0" err="1"/>
              <a:t>tampilkan</a:t>
            </a:r>
            <a:r>
              <a:rPr lang="en-ID" dirty="0"/>
              <a:t> daftar </a:t>
            </a:r>
            <a:r>
              <a:rPr lang="en-ID" dirty="0" err="1"/>
              <a:t>mahasiswa</a:t>
            </a:r>
            <a:r>
              <a:rPr lang="en-ID" dirty="0"/>
              <a:t> yang </a:t>
            </a:r>
            <a:r>
              <a:rPr lang="en-ID" dirty="0" err="1"/>
              <a:t>terdiri</a:t>
            </a:r>
            <a:r>
              <a:rPr lang="en-ID" dirty="0"/>
              <a:t> </a:t>
            </a:r>
            <a:r>
              <a:rPr lang="en-ID" dirty="0" err="1"/>
              <a:t>atas</a:t>
            </a:r>
            <a:r>
              <a:rPr lang="en-ID" dirty="0"/>
              <a:t> NIM dan </a:t>
            </a:r>
            <a:r>
              <a:rPr lang="en-ID" dirty="0" err="1"/>
              <a:t>mata</a:t>
            </a:r>
            <a:r>
              <a:rPr lang="en-ID" dirty="0"/>
              <a:t> </a:t>
            </a:r>
            <a:r>
              <a:rPr lang="en-ID" dirty="0" err="1"/>
              <a:t>kuliah</a:t>
            </a:r>
            <a:r>
              <a:rPr lang="en-ID" dirty="0"/>
              <a:t> yang </a:t>
            </a:r>
            <a:r>
              <a:rPr lang="en-ID" dirty="0" err="1"/>
              <a:t>diambil</a:t>
            </a:r>
            <a:r>
              <a:rPr lang="en-ID" dirty="0"/>
              <a:t>”</a:t>
            </a:r>
          </a:p>
          <a:p>
            <a:pPr lvl="1"/>
            <a:endParaRPr lang="en-ID" dirty="0"/>
          </a:p>
          <a:p>
            <a:pPr lvl="0"/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4300376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8033E11-9133-EC49-BA95-37A75DAE9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Pendahuluan</a:t>
            </a:r>
            <a:endParaRPr lang="en-US" b="1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E5A7E5E-A707-494F-ABDD-66FE12801B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Contoh</a:t>
            </a:r>
            <a:r>
              <a:rPr lang="en-US" dirty="0"/>
              <a:t> 2:</a:t>
            </a:r>
          </a:p>
          <a:p>
            <a:pPr lvl="1"/>
            <a:r>
              <a:rPr lang="en-US" i="1" dirty="0"/>
              <a:t>A</a:t>
            </a:r>
            <a:r>
              <a:rPr lang="en-US" dirty="0"/>
              <a:t> = {</a:t>
            </a:r>
            <a:r>
              <a:rPr lang="en-US" dirty="0" err="1"/>
              <a:t>Daffa</a:t>
            </a:r>
            <a:r>
              <a:rPr lang="en-US" dirty="0"/>
              <a:t>, Yosef, </a:t>
            </a:r>
            <a:r>
              <a:rPr lang="en-US" dirty="0" err="1"/>
              <a:t>Harkunti</a:t>
            </a:r>
            <a:r>
              <a:rPr lang="en-US" dirty="0"/>
              <a:t>, </a:t>
            </a:r>
            <a:r>
              <a:rPr lang="en-US" dirty="0" err="1"/>
              <a:t>Mahendra</a:t>
            </a:r>
            <a:r>
              <a:rPr lang="en-US" dirty="0"/>
              <a:t>, </a:t>
            </a:r>
            <a:r>
              <a:rPr lang="en-US" dirty="0" err="1"/>
              <a:t>Wayan</a:t>
            </a:r>
            <a:r>
              <a:rPr lang="en-US" dirty="0"/>
              <a:t>}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himpunan</a:t>
            </a:r>
            <a:r>
              <a:rPr lang="en-US" dirty="0"/>
              <a:t> </a:t>
            </a:r>
            <a:r>
              <a:rPr lang="en-US" dirty="0" err="1"/>
              <a:t>mahasiswa</a:t>
            </a:r>
            <a:r>
              <a:rPr lang="en-US" dirty="0"/>
              <a:t>, </a:t>
            </a:r>
          </a:p>
          <a:p>
            <a:pPr lvl="1"/>
            <a:r>
              <a:rPr lang="en-US" i="1" dirty="0"/>
              <a:t>B</a:t>
            </a:r>
            <a:r>
              <a:rPr lang="en-US" dirty="0"/>
              <a:t> = {A, AB, B, BC, C, D, E}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himpunan</a:t>
            </a:r>
            <a:r>
              <a:rPr lang="en-US" dirty="0"/>
              <a:t> </a:t>
            </a:r>
            <a:r>
              <a:rPr lang="en-US" dirty="0" err="1"/>
              <a:t>nilai</a:t>
            </a:r>
            <a:r>
              <a:rPr lang="en-US" dirty="0"/>
              <a:t>.</a:t>
            </a:r>
          </a:p>
          <a:p>
            <a:r>
              <a:rPr lang="en-US" dirty="0" err="1"/>
              <a:t>Misalkan</a:t>
            </a:r>
            <a:r>
              <a:rPr lang="en-US" dirty="0"/>
              <a:t> </a:t>
            </a:r>
            <a:r>
              <a:rPr lang="en-US" i="1" dirty="0"/>
              <a:t>R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relasi</a:t>
            </a:r>
            <a:r>
              <a:rPr lang="en-US" dirty="0"/>
              <a:t> yang </a:t>
            </a:r>
            <a:r>
              <a:rPr lang="en-US" dirty="0" err="1"/>
              <a:t>menyatakan</a:t>
            </a:r>
            <a:r>
              <a:rPr lang="en-US" dirty="0"/>
              <a:t> </a:t>
            </a:r>
            <a:r>
              <a:rPr lang="en-US" dirty="0" err="1"/>
              <a:t>mahasiswa</a:t>
            </a:r>
            <a:r>
              <a:rPr lang="en-US" dirty="0"/>
              <a:t> dan </a:t>
            </a:r>
            <a:r>
              <a:rPr lang="en-US" dirty="0" err="1"/>
              <a:t>nilai</a:t>
            </a:r>
            <a:r>
              <a:rPr lang="en-US" dirty="0"/>
              <a:t> Mata </a:t>
            </a:r>
            <a:r>
              <a:rPr lang="en-US" dirty="0" err="1"/>
              <a:t>Kuliah</a:t>
            </a:r>
            <a:r>
              <a:rPr lang="en-US" dirty="0"/>
              <a:t> </a:t>
            </a:r>
            <a:r>
              <a:rPr lang="en-US" dirty="0" err="1"/>
              <a:t>Matematika</a:t>
            </a:r>
            <a:r>
              <a:rPr lang="en-US" dirty="0"/>
              <a:t> </a:t>
            </a:r>
            <a:r>
              <a:rPr lang="en-US" dirty="0" err="1"/>
              <a:t>Disrit</a:t>
            </a:r>
            <a:r>
              <a:rPr lang="en-US" dirty="0"/>
              <a:t> yang </a:t>
            </a:r>
            <a:r>
              <a:rPr lang="en-US" dirty="0" err="1"/>
              <a:t>diperolehnya</a:t>
            </a:r>
            <a:r>
              <a:rPr lang="en-US" dirty="0"/>
              <a:t> pada semester </a:t>
            </a:r>
            <a:r>
              <a:rPr lang="en-US" dirty="0" err="1"/>
              <a:t>ganjil</a:t>
            </a:r>
            <a:endParaRPr lang="en-US" dirty="0"/>
          </a:p>
          <a:p>
            <a:pPr lvl="1"/>
            <a:r>
              <a:rPr lang="en-US" i="1" dirty="0"/>
              <a:t>R</a:t>
            </a:r>
            <a:r>
              <a:rPr lang="en-US" dirty="0"/>
              <a:t> = {(</a:t>
            </a:r>
            <a:r>
              <a:rPr lang="en-US" dirty="0" err="1"/>
              <a:t>Daffa</a:t>
            </a:r>
            <a:r>
              <a:rPr lang="en-US" dirty="0"/>
              <a:t>, BC), (Yosef, A), (</a:t>
            </a:r>
            <a:r>
              <a:rPr lang="en-US" dirty="0" err="1"/>
              <a:t>Harkunti</a:t>
            </a:r>
            <a:r>
              <a:rPr lang="en-US" dirty="0"/>
              <a:t>, A), (</a:t>
            </a:r>
            <a:r>
              <a:rPr lang="en-US" dirty="0" err="1"/>
              <a:t>Mahendra</a:t>
            </a:r>
            <a:r>
              <a:rPr lang="en-US" dirty="0"/>
              <a:t>, B)}</a:t>
            </a:r>
          </a:p>
          <a:p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berarti</a:t>
            </a:r>
            <a:r>
              <a:rPr lang="en-US" dirty="0"/>
              <a:t> </a:t>
            </a:r>
            <a:r>
              <a:rPr lang="en-US" dirty="0" err="1"/>
              <a:t>Daffa</a:t>
            </a:r>
            <a:r>
              <a:rPr lang="en-US" dirty="0"/>
              <a:t> </a:t>
            </a:r>
            <a:r>
              <a:rPr lang="en-US" dirty="0" err="1"/>
              <a:t>mendapat</a:t>
            </a:r>
            <a:r>
              <a:rPr lang="en-US" dirty="0"/>
              <a:t> BC, Yosef </a:t>
            </a:r>
            <a:r>
              <a:rPr lang="en-US" dirty="0" err="1"/>
              <a:t>mendapat</a:t>
            </a:r>
            <a:r>
              <a:rPr lang="en-US" dirty="0"/>
              <a:t> A, </a:t>
            </a:r>
            <a:r>
              <a:rPr lang="en-US" dirty="0" err="1"/>
              <a:t>Harkunti</a:t>
            </a:r>
            <a:r>
              <a:rPr lang="en-US" dirty="0"/>
              <a:t> </a:t>
            </a:r>
            <a:r>
              <a:rPr lang="en-US" dirty="0" err="1"/>
              <a:t>mendapat</a:t>
            </a:r>
            <a:r>
              <a:rPr lang="en-US" dirty="0"/>
              <a:t> A, </a:t>
            </a:r>
            <a:r>
              <a:rPr lang="en-US" dirty="0" err="1"/>
              <a:t>Mahendra</a:t>
            </a:r>
            <a:r>
              <a:rPr lang="en-US" dirty="0"/>
              <a:t> </a:t>
            </a:r>
            <a:r>
              <a:rPr lang="en-US" dirty="0" err="1"/>
              <a:t>mendapat</a:t>
            </a:r>
            <a:r>
              <a:rPr lang="en-US" dirty="0"/>
              <a:t> B. </a:t>
            </a:r>
            <a:r>
              <a:rPr lang="en-US" dirty="0" err="1"/>
              <a:t>Wayan</a:t>
            </a:r>
            <a:r>
              <a:rPr lang="en-US" dirty="0"/>
              <a:t>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mengambil</a:t>
            </a:r>
            <a:r>
              <a:rPr lang="en-US" dirty="0"/>
              <a:t> </a:t>
            </a:r>
            <a:r>
              <a:rPr lang="en-US" dirty="0" err="1"/>
              <a:t>Matematika</a:t>
            </a:r>
            <a:r>
              <a:rPr lang="en-US" dirty="0"/>
              <a:t> </a:t>
            </a:r>
            <a:r>
              <a:rPr lang="en-US" dirty="0" err="1"/>
              <a:t>Diskrit</a:t>
            </a:r>
            <a:r>
              <a:rPr lang="en-US" dirty="0"/>
              <a:t>.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ada</a:t>
            </a:r>
            <a:r>
              <a:rPr lang="en-US" dirty="0"/>
              <a:t> </a:t>
            </a:r>
            <a:r>
              <a:rPr lang="en-US" dirty="0" err="1"/>
              <a:t>mahasiswa</a:t>
            </a:r>
            <a:r>
              <a:rPr lang="en-US" dirty="0"/>
              <a:t> yang </a:t>
            </a:r>
            <a:r>
              <a:rPr lang="en-US" dirty="0" err="1"/>
              <a:t>mendapat</a:t>
            </a:r>
            <a:r>
              <a:rPr lang="en-US" dirty="0"/>
              <a:t> C, D, dan E.</a:t>
            </a:r>
          </a:p>
          <a:p>
            <a:endParaRPr lang="en-US" dirty="0"/>
          </a:p>
          <a:p>
            <a:pPr lvl="1"/>
            <a:endParaRPr lang="en-US" dirty="0"/>
          </a:p>
          <a:p>
            <a:pPr>
              <a:buFont typeface="Wingdings" pitchFamily="2" charset="2"/>
              <a:buNone/>
            </a:pPr>
            <a:endParaRPr lang="en-GB" b="1" dirty="0">
              <a:solidFill>
                <a:srgbClr val="FF3399"/>
              </a:solidFill>
            </a:endParaRP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2180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D780D3-7314-1D47-8165-9A892DE869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Relasi</a:t>
            </a:r>
            <a:r>
              <a:rPr lang="en-US" b="1" dirty="0"/>
              <a:t> </a:t>
            </a:r>
            <a:r>
              <a:rPr lang="en-US" b="1" i="1" dirty="0"/>
              <a:t>n-</a:t>
            </a:r>
            <a:r>
              <a:rPr lang="en-US" b="1" i="1" dirty="0" err="1"/>
              <a:t>ary</a:t>
            </a:r>
            <a:endParaRPr lang="en-US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0B3086-7808-D04C-97F4-7CA1278A9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lvl="0"/>
            <a:r>
              <a:rPr lang="es-ES" i="1" dirty="0" err="1"/>
              <a:t>Query</a:t>
            </a:r>
            <a:r>
              <a:rPr lang="es-ES" i="1" dirty="0"/>
              <a:t> </a:t>
            </a:r>
            <a:r>
              <a:rPr lang="es-ES" dirty="0" err="1"/>
              <a:t>terhadap</a:t>
            </a:r>
            <a:r>
              <a:rPr lang="es-ES" dirty="0"/>
              <a:t> </a:t>
            </a:r>
            <a:r>
              <a:rPr lang="es-ES" dirty="0" err="1"/>
              <a:t>basisdata</a:t>
            </a:r>
            <a:r>
              <a:rPr lang="es-ES" dirty="0"/>
              <a:t> </a:t>
            </a:r>
            <a:r>
              <a:rPr lang="es-ES" dirty="0" err="1"/>
              <a:t>relasional</a:t>
            </a:r>
            <a:r>
              <a:rPr lang="es-ES" dirty="0"/>
              <a:t> </a:t>
            </a:r>
            <a:r>
              <a:rPr lang="es-ES" dirty="0" err="1"/>
              <a:t>dapat</a:t>
            </a:r>
            <a:r>
              <a:rPr lang="es-ES" dirty="0"/>
              <a:t> </a:t>
            </a:r>
            <a:r>
              <a:rPr lang="es-ES" dirty="0" err="1"/>
              <a:t>dinyatakan</a:t>
            </a:r>
            <a:r>
              <a:rPr lang="es-ES" dirty="0"/>
              <a:t> secara </a:t>
            </a:r>
            <a:r>
              <a:rPr lang="es-ES" dirty="0" err="1"/>
              <a:t>abstrak</a:t>
            </a:r>
            <a:r>
              <a:rPr lang="es-ES" dirty="0"/>
              <a:t> </a:t>
            </a:r>
            <a:r>
              <a:rPr lang="es-ES" dirty="0" err="1"/>
              <a:t>dengan</a:t>
            </a:r>
            <a:r>
              <a:rPr lang="es-ES" dirty="0"/>
              <a:t> </a:t>
            </a:r>
            <a:r>
              <a:rPr lang="es-ES" dirty="0" err="1"/>
              <a:t>operasi</a:t>
            </a:r>
            <a:r>
              <a:rPr lang="es-ES" dirty="0"/>
              <a:t> pada </a:t>
            </a:r>
            <a:r>
              <a:rPr lang="es-ES" dirty="0" err="1"/>
              <a:t>relasi</a:t>
            </a:r>
            <a:r>
              <a:rPr lang="es-ES" dirty="0"/>
              <a:t> </a:t>
            </a:r>
            <a:r>
              <a:rPr lang="es-ES" i="1" dirty="0"/>
              <a:t>n-</a:t>
            </a:r>
            <a:r>
              <a:rPr lang="es-ES" i="1" dirty="0" err="1"/>
              <a:t>ary</a:t>
            </a:r>
            <a:r>
              <a:rPr lang="es-ES" dirty="0"/>
              <a:t>.</a:t>
            </a:r>
            <a:endParaRPr lang="en-ID" dirty="0"/>
          </a:p>
          <a:p>
            <a:pPr lvl="0"/>
            <a:r>
              <a:rPr lang="es-ES" dirty="0"/>
              <a:t>Ada </a:t>
            </a:r>
            <a:r>
              <a:rPr lang="es-ES" dirty="0" err="1"/>
              <a:t>beberapa</a:t>
            </a:r>
            <a:r>
              <a:rPr lang="es-ES" dirty="0"/>
              <a:t> </a:t>
            </a:r>
            <a:r>
              <a:rPr lang="es-ES" dirty="0" err="1"/>
              <a:t>operasi</a:t>
            </a:r>
            <a:r>
              <a:rPr lang="es-ES" dirty="0"/>
              <a:t> yang </a:t>
            </a:r>
            <a:r>
              <a:rPr lang="es-ES" dirty="0" err="1"/>
              <a:t>dapat</a:t>
            </a:r>
            <a:r>
              <a:rPr lang="es-ES" dirty="0"/>
              <a:t> </a:t>
            </a:r>
            <a:r>
              <a:rPr lang="es-ES" dirty="0" err="1"/>
              <a:t>digunakan</a:t>
            </a:r>
            <a:r>
              <a:rPr lang="es-ES" dirty="0"/>
              <a:t>, </a:t>
            </a:r>
            <a:r>
              <a:rPr lang="es-ES" dirty="0" err="1"/>
              <a:t>diantaranya</a:t>
            </a:r>
            <a:r>
              <a:rPr lang="es-ES" dirty="0"/>
              <a:t> </a:t>
            </a:r>
            <a:r>
              <a:rPr lang="es-ES" dirty="0" err="1"/>
              <a:t>adalah</a:t>
            </a:r>
            <a:r>
              <a:rPr lang="es-ES" dirty="0"/>
              <a:t> </a:t>
            </a:r>
            <a:r>
              <a:rPr lang="es-ES" dirty="0" err="1"/>
              <a:t>seleksi</a:t>
            </a:r>
            <a:r>
              <a:rPr lang="es-ES" dirty="0"/>
              <a:t>, </a:t>
            </a:r>
            <a:r>
              <a:rPr lang="es-ES" dirty="0" err="1"/>
              <a:t>proyeksi</a:t>
            </a:r>
            <a:r>
              <a:rPr lang="es-ES" dirty="0"/>
              <a:t>, dan </a:t>
            </a:r>
            <a:r>
              <a:rPr lang="es-ES" dirty="0" err="1"/>
              <a:t>join</a:t>
            </a:r>
            <a:r>
              <a:rPr lang="es-ES" dirty="0"/>
              <a:t>.</a:t>
            </a:r>
            <a:endParaRPr lang="en-ID" dirty="0"/>
          </a:p>
          <a:p>
            <a:pPr lvl="0"/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17851902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D780D3-7314-1D47-8165-9A892DE869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Relasi</a:t>
            </a:r>
            <a:r>
              <a:rPr lang="en-US" b="1" dirty="0"/>
              <a:t> </a:t>
            </a:r>
            <a:r>
              <a:rPr lang="en-US" b="1" i="1" dirty="0"/>
              <a:t>n-</a:t>
            </a:r>
            <a:r>
              <a:rPr lang="en-US" b="1" i="1" dirty="0" err="1"/>
              <a:t>ary</a:t>
            </a:r>
            <a:endParaRPr lang="en-US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0B3086-7808-D04C-97F4-7CA1278A9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lvl="0"/>
            <a:r>
              <a:rPr lang="en-US" b="1" dirty="0" err="1"/>
              <a:t>Seleksi</a:t>
            </a:r>
            <a:endParaRPr lang="en-ID" b="1" dirty="0"/>
          </a:p>
          <a:p>
            <a:pPr lvl="0"/>
            <a:r>
              <a:rPr lang="en-US" dirty="0" err="1"/>
              <a:t>Operasi</a:t>
            </a:r>
            <a:r>
              <a:rPr lang="en-US" dirty="0"/>
              <a:t> </a:t>
            </a:r>
            <a:r>
              <a:rPr lang="en-US" dirty="0" err="1"/>
              <a:t>seleksi</a:t>
            </a:r>
            <a:r>
              <a:rPr lang="en-US" dirty="0"/>
              <a:t> </a:t>
            </a:r>
            <a:r>
              <a:rPr lang="en-US" dirty="0" err="1"/>
              <a:t>memilih</a:t>
            </a:r>
            <a:r>
              <a:rPr lang="en-US" dirty="0"/>
              <a:t> baris </a:t>
            </a:r>
            <a:r>
              <a:rPr lang="en-US" dirty="0" err="1"/>
              <a:t>tertentu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suatu</a:t>
            </a:r>
            <a:r>
              <a:rPr lang="en-US" dirty="0"/>
              <a:t> </a:t>
            </a:r>
            <a:r>
              <a:rPr lang="en-US" dirty="0" err="1"/>
              <a:t>tabel</a:t>
            </a:r>
            <a:r>
              <a:rPr lang="en-US" dirty="0"/>
              <a:t> yang </a:t>
            </a:r>
            <a:r>
              <a:rPr lang="en-US" dirty="0" err="1"/>
              <a:t>memenuhi</a:t>
            </a:r>
            <a:r>
              <a:rPr lang="en-US" dirty="0"/>
              <a:t> </a:t>
            </a:r>
            <a:r>
              <a:rPr lang="en-US" dirty="0" err="1"/>
              <a:t>persyaratan</a:t>
            </a:r>
            <a:r>
              <a:rPr lang="en-US" dirty="0"/>
              <a:t> </a:t>
            </a:r>
            <a:r>
              <a:rPr lang="en-US" dirty="0" err="1"/>
              <a:t>tertentu</a:t>
            </a:r>
            <a:endParaRPr lang="en-US" dirty="0"/>
          </a:p>
          <a:p>
            <a:pPr lvl="0"/>
            <a:r>
              <a:rPr lang="en-US" dirty="0"/>
              <a:t>Operator: 𝜎</a:t>
            </a:r>
            <a:endParaRPr lang="en-ID" dirty="0"/>
          </a:p>
          <a:p>
            <a:pPr lvl="0"/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85291594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D780D3-7314-1D47-8165-9A892DE869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Relasi</a:t>
            </a:r>
            <a:r>
              <a:rPr lang="en-US" b="1" dirty="0"/>
              <a:t> </a:t>
            </a:r>
            <a:r>
              <a:rPr lang="en-US" b="1" i="1" dirty="0"/>
              <a:t>n-</a:t>
            </a:r>
            <a:r>
              <a:rPr lang="en-US" b="1" i="1" dirty="0" err="1"/>
              <a:t>ary</a:t>
            </a:r>
            <a:endParaRPr lang="en-US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0B3086-7808-D04C-97F4-7CA1278A9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lvl="0"/>
            <a:r>
              <a:rPr lang="en-ID" dirty="0" err="1"/>
              <a:t>Contoh</a:t>
            </a:r>
            <a:r>
              <a:rPr lang="en-ID" dirty="0"/>
              <a:t> 19:</a:t>
            </a:r>
          </a:p>
          <a:p>
            <a:pPr lvl="0"/>
            <a:r>
              <a:rPr lang="en-ID" dirty="0" err="1"/>
              <a:t>Misalkan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relasi</a:t>
            </a:r>
            <a:r>
              <a:rPr lang="en-ID" dirty="0"/>
              <a:t> MHS, </a:t>
            </a:r>
            <a:r>
              <a:rPr lang="en-ID" dirty="0" err="1"/>
              <a:t>ingin</a:t>
            </a:r>
            <a:r>
              <a:rPr lang="en-ID" dirty="0"/>
              <a:t> </a:t>
            </a:r>
            <a:r>
              <a:rPr lang="en-ID" dirty="0" err="1"/>
              <a:t>ditampilkan</a:t>
            </a:r>
            <a:r>
              <a:rPr lang="en-ID" dirty="0"/>
              <a:t> daftar </a:t>
            </a:r>
            <a:r>
              <a:rPr lang="en-ID" dirty="0" err="1"/>
              <a:t>mahasiswa</a:t>
            </a:r>
            <a:r>
              <a:rPr lang="en-ID" dirty="0"/>
              <a:t> yang </a:t>
            </a:r>
            <a:r>
              <a:rPr lang="en-ID" dirty="0" err="1"/>
              <a:t>mengambil</a:t>
            </a:r>
            <a:r>
              <a:rPr lang="en-ID" dirty="0"/>
              <a:t> </a:t>
            </a:r>
            <a:r>
              <a:rPr lang="en-ID" dirty="0" err="1"/>
              <a:t>mata</a:t>
            </a:r>
            <a:r>
              <a:rPr lang="en-ID" dirty="0"/>
              <a:t> </a:t>
            </a:r>
            <a:r>
              <a:rPr lang="en-ID" dirty="0" err="1"/>
              <a:t>kuliah</a:t>
            </a:r>
            <a:r>
              <a:rPr lang="en-ID" dirty="0"/>
              <a:t> </a:t>
            </a:r>
            <a:r>
              <a:rPr lang="en-ID" dirty="0" err="1"/>
              <a:t>Matematik</a:t>
            </a:r>
            <a:r>
              <a:rPr lang="en-ID" dirty="0"/>
              <a:t> </a:t>
            </a:r>
            <a:r>
              <a:rPr lang="en-ID" dirty="0" err="1"/>
              <a:t>Diskrit</a:t>
            </a:r>
            <a:r>
              <a:rPr lang="en-ID" dirty="0"/>
              <a:t>. </a:t>
            </a:r>
            <a:r>
              <a:rPr lang="en-ID" dirty="0" err="1"/>
              <a:t>Operasi</a:t>
            </a:r>
            <a:r>
              <a:rPr lang="en-ID" dirty="0"/>
              <a:t> </a:t>
            </a:r>
            <a:r>
              <a:rPr lang="en-ID" dirty="0" err="1"/>
              <a:t>seleksinya</a:t>
            </a:r>
            <a:r>
              <a:rPr lang="en-ID" dirty="0"/>
              <a:t> </a:t>
            </a:r>
            <a:r>
              <a:rPr lang="en-ID" dirty="0" err="1"/>
              <a:t>adalah</a:t>
            </a:r>
            <a:r>
              <a:rPr lang="en-ID" dirty="0"/>
              <a:t> </a:t>
            </a:r>
          </a:p>
          <a:p>
            <a:pPr marL="0" lvl="0" indent="0" algn="ctr">
              <a:buNone/>
            </a:pPr>
            <a:r>
              <a:rPr lang="en-US" dirty="0"/>
              <a:t>𝜎</a:t>
            </a:r>
            <a:r>
              <a:rPr lang="en-ID" baseline="-25000" dirty="0" err="1"/>
              <a:t>Matkul</a:t>
            </a:r>
            <a:r>
              <a:rPr lang="en-ID" baseline="-25000" dirty="0"/>
              <a:t> </a:t>
            </a:r>
            <a:r>
              <a:rPr lang="en-ID" dirty="0"/>
              <a:t>= </a:t>
            </a:r>
            <a:r>
              <a:rPr lang="en-ID" baseline="-25000" dirty="0"/>
              <a:t>“</a:t>
            </a:r>
            <a:r>
              <a:rPr lang="en-ID" baseline="-25000" dirty="0" err="1"/>
              <a:t>Matematika</a:t>
            </a:r>
            <a:r>
              <a:rPr lang="en-ID" baseline="-25000" dirty="0"/>
              <a:t> </a:t>
            </a:r>
            <a:r>
              <a:rPr lang="en-ID" baseline="-25000" dirty="0" err="1"/>
              <a:t>Diskrit</a:t>
            </a:r>
            <a:r>
              <a:rPr lang="en-ID" baseline="-25000" dirty="0"/>
              <a:t>”</a:t>
            </a:r>
            <a:r>
              <a:rPr lang="en-ID" dirty="0"/>
              <a:t> (MHS)</a:t>
            </a:r>
          </a:p>
          <a:p>
            <a:pPr lvl="0"/>
            <a:r>
              <a:rPr lang="en-ID" dirty="0"/>
              <a:t>Hasil: (13598011, Amir, </a:t>
            </a:r>
            <a:r>
              <a:rPr lang="en-ID" dirty="0" err="1"/>
              <a:t>Matematika</a:t>
            </a:r>
            <a:r>
              <a:rPr lang="en-ID" dirty="0"/>
              <a:t> </a:t>
            </a:r>
            <a:r>
              <a:rPr lang="en-ID" dirty="0" err="1"/>
              <a:t>Diskrit</a:t>
            </a:r>
            <a:r>
              <a:rPr lang="en-ID" dirty="0"/>
              <a:t>, A) dan (13598025, Hamdan, </a:t>
            </a:r>
            <a:r>
              <a:rPr lang="en-ID" dirty="0" err="1"/>
              <a:t>Matematika</a:t>
            </a:r>
            <a:r>
              <a:rPr lang="en-ID" dirty="0"/>
              <a:t> </a:t>
            </a:r>
            <a:r>
              <a:rPr lang="en-ID" dirty="0" err="1"/>
              <a:t>Diskrit</a:t>
            </a:r>
            <a:r>
              <a:rPr lang="en-ID" dirty="0"/>
              <a:t>, B)</a:t>
            </a:r>
          </a:p>
          <a:p>
            <a:pPr lvl="0"/>
            <a:r>
              <a:rPr lang="en-US" dirty="0"/>
              <a:t>Operator: 𝜎</a:t>
            </a:r>
            <a:endParaRPr lang="en-ID" dirty="0"/>
          </a:p>
          <a:p>
            <a:pPr lvl="0"/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46815287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D780D3-7314-1D47-8165-9A892DE869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Relasi</a:t>
            </a:r>
            <a:r>
              <a:rPr lang="en-US" b="1" dirty="0"/>
              <a:t> </a:t>
            </a:r>
            <a:r>
              <a:rPr lang="en-US" b="1" i="1" dirty="0"/>
              <a:t>n-</a:t>
            </a:r>
            <a:r>
              <a:rPr lang="en-US" b="1" i="1" dirty="0" err="1"/>
              <a:t>ary</a:t>
            </a:r>
            <a:endParaRPr lang="en-US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0B3086-7808-D04C-97F4-7CA1278A9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lvl="0"/>
            <a:r>
              <a:rPr lang="en-US" b="1" dirty="0" err="1"/>
              <a:t>Proyeksi</a:t>
            </a:r>
            <a:endParaRPr lang="en-ID" b="1" dirty="0"/>
          </a:p>
          <a:p>
            <a:r>
              <a:rPr lang="en-US" dirty="0" err="1"/>
              <a:t>Operasi</a:t>
            </a:r>
            <a:r>
              <a:rPr lang="en-US" dirty="0"/>
              <a:t> </a:t>
            </a:r>
            <a:r>
              <a:rPr lang="en-US" dirty="0" err="1"/>
              <a:t>proyeksi</a:t>
            </a:r>
            <a:r>
              <a:rPr lang="en-US" dirty="0"/>
              <a:t> </a:t>
            </a:r>
            <a:r>
              <a:rPr lang="en-US" dirty="0" err="1"/>
              <a:t>memilih</a:t>
            </a:r>
            <a:r>
              <a:rPr lang="en-US" dirty="0"/>
              <a:t> </a:t>
            </a:r>
            <a:r>
              <a:rPr lang="en-US" dirty="0" err="1"/>
              <a:t>kolom</a:t>
            </a:r>
            <a:r>
              <a:rPr lang="en-US" dirty="0"/>
              <a:t> </a:t>
            </a:r>
            <a:r>
              <a:rPr lang="en-US" dirty="0" err="1"/>
              <a:t>tertentu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suatu</a:t>
            </a:r>
            <a:r>
              <a:rPr lang="en-US" dirty="0"/>
              <a:t> </a:t>
            </a:r>
            <a:r>
              <a:rPr lang="en-US" dirty="0" err="1"/>
              <a:t>tabel</a:t>
            </a:r>
            <a:r>
              <a:rPr lang="en-US" dirty="0"/>
              <a:t>. Jika </a:t>
            </a:r>
            <a:r>
              <a:rPr lang="en-US" dirty="0" err="1"/>
              <a:t>ada</a:t>
            </a:r>
            <a:r>
              <a:rPr lang="en-US" dirty="0"/>
              <a:t>  </a:t>
            </a:r>
            <a:r>
              <a:rPr lang="en-US" dirty="0" err="1"/>
              <a:t>beberapa</a:t>
            </a:r>
            <a:r>
              <a:rPr lang="en-US" dirty="0"/>
              <a:t> baris yang </a:t>
            </a:r>
            <a:r>
              <a:rPr lang="en-US" dirty="0" err="1"/>
              <a:t>sama</a:t>
            </a:r>
            <a:r>
              <a:rPr lang="en-US" dirty="0"/>
              <a:t> </a:t>
            </a:r>
            <a:r>
              <a:rPr lang="en-US" dirty="0" err="1"/>
              <a:t>nilainya</a:t>
            </a:r>
            <a:r>
              <a:rPr lang="en-US" dirty="0"/>
              <a:t>, </a:t>
            </a:r>
            <a:r>
              <a:rPr lang="en-US" dirty="0" err="1"/>
              <a:t>maka</a:t>
            </a:r>
            <a:r>
              <a:rPr lang="en-US" dirty="0"/>
              <a:t> </a:t>
            </a:r>
            <a:r>
              <a:rPr lang="en-US" dirty="0" err="1"/>
              <a:t>hanya</a:t>
            </a:r>
            <a:r>
              <a:rPr lang="en-US" dirty="0"/>
              <a:t> </a:t>
            </a:r>
            <a:r>
              <a:rPr lang="en-US" dirty="0" err="1"/>
              <a:t>diambil</a:t>
            </a:r>
            <a:r>
              <a:rPr lang="en-US" dirty="0"/>
              <a:t> </a:t>
            </a:r>
            <a:r>
              <a:rPr lang="en-US" dirty="0" err="1"/>
              <a:t>satu</a:t>
            </a:r>
            <a:r>
              <a:rPr lang="en-US" dirty="0"/>
              <a:t> kali</a:t>
            </a:r>
          </a:p>
          <a:p>
            <a:pPr lvl="0"/>
            <a:r>
              <a:rPr lang="en-US" dirty="0"/>
              <a:t>Operator: </a:t>
            </a:r>
            <a:r>
              <a:rPr lang="en-ID" spc="10" dirty="0">
                <a:latin typeface="Symbol"/>
                <a:cs typeface="Symbol"/>
              </a:rPr>
              <a:t></a:t>
            </a:r>
            <a:endParaRPr lang="en-ID" dirty="0"/>
          </a:p>
          <a:p>
            <a:pPr lvl="0"/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29150462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D780D3-7314-1D47-8165-9A892DE869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Relasi</a:t>
            </a:r>
            <a:r>
              <a:rPr lang="en-US" b="1" dirty="0"/>
              <a:t> </a:t>
            </a:r>
            <a:r>
              <a:rPr lang="en-US" b="1" i="1" dirty="0"/>
              <a:t>n-</a:t>
            </a:r>
            <a:r>
              <a:rPr lang="en-US" b="1" i="1" dirty="0" err="1"/>
              <a:t>ary</a:t>
            </a:r>
            <a:endParaRPr lang="en-US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0B3086-7808-D04C-97F4-7CA1278A98D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lvl="0"/>
            <a:r>
              <a:rPr lang="en-ID" dirty="0" err="1"/>
              <a:t>Contoh</a:t>
            </a:r>
            <a:r>
              <a:rPr lang="en-ID" dirty="0"/>
              <a:t> 20:</a:t>
            </a:r>
          </a:p>
          <a:p>
            <a:pPr lvl="0"/>
            <a:r>
              <a:rPr lang="en-ID" spc="10" dirty="0">
                <a:latin typeface="Symbol"/>
                <a:cs typeface="Symbol"/>
              </a:rPr>
              <a:t></a:t>
            </a:r>
            <a:r>
              <a:rPr lang="en-ID" spc="-10" baseline="-25000" dirty="0">
                <a:cs typeface="Times New Roman"/>
              </a:rPr>
              <a:t>Nama, </a:t>
            </a:r>
            <a:r>
              <a:rPr lang="en-ID" spc="-15" baseline="-25000" dirty="0" err="1">
                <a:cs typeface="Times New Roman"/>
              </a:rPr>
              <a:t>MatKul</a:t>
            </a:r>
            <a:r>
              <a:rPr lang="en-ID" spc="-15" baseline="-25000" dirty="0">
                <a:cs typeface="Times New Roman"/>
              </a:rPr>
              <a:t>, </a:t>
            </a:r>
            <a:r>
              <a:rPr lang="en-ID" spc="-5" baseline="-25000" dirty="0">
                <a:cs typeface="Times New Roman"/>
              </a:rPr>
              <a:t>Nilai</a:t>
            </a:r>
            <a:r>
              <a:rPr lang="en-ID" dirty="0">
                <a:cs typeface="Times New Roman"/>
              </a:rPr>
              <a:t>(MHS)</a:t>
            </a:r>
          </a:p>
          <a:p>
            <a:endParaRPr lang="en-ID" spc="10" dirty="0">
              <a:latin typeface="Symbol"/>
              <a:cs typeface="Symbol"/>
            </a:endParaRPr>
          </a:p>
          <a:p>
            <a:pPr lvl="0"/>
            <a:endParaRPr lang="en-ID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86F167-4324-D34C-9AC0-F520CC22F4B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lvl="0"/>
            <a:r>
              <a:rPr lang="en-ID" spc="10" dirty="0">
                <a:latin typeface="Symbol"/>
                <a:cs typeface="Symbol"/>
              </a:rPr>
              <a:t></a:t>
            </a:r>
            <a:r>
              <a:rPr lang="en-ID" spc="-10" baseline="-25000" dirty="0">
                <a:cs typeface="Times New Roman"/>
              </a:rPr>
              <a:t>NIM, Nama </a:t>
            </a:r>
            <a:r>
              <a:rPr lang="en-ID" dirty="0">
                <a:cs typeface="Times New Roman"/>
              </a:rPr>
              <a:t>(MHS)</a:t>
            </a:r>
          </a:p>
          <a:p>
            <a:endParaRPr lang="en-US" dirty="0"/>
          </a:p>
        </p:txBody>
      </p:sp>
      <p:graphicFrame>
        <p:nvGraphicFramePr>
          <p:cNvPr id="5" name="Table 6">
            <a:extLst>
              <a:ext uri="{FF2B5EF4-FFF2-40B4-BE49-F238E27FC236}">
                <a16:creationId xmlns:a16="http://schemas.microsoft.com/office/drawing/2014/main" id="{524BB37F-C5CC-CC48-8704-E83AB2A939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9504984"/>
              </p:ext>
            </p:extLst>
          </p:nvPr>
        </p:nvGraphicFramePr>
        <p:xfrm>
          <a:off x="7179808" y="2593578"/>
          <a:ext cx="3166384" cy="3583385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819880">
                  <a:extLst>
                    <a:ext uri="{9D8B030D-6E8A-4147-A177-3AD203B41FA5}">
                      <a16:colId xmlns:a16="http://schemas.microsoft.com/office/drawing/2014/main" val="683798363"/>
                    </a:ext>
                  </a:extLst>
                </a:gridCol>
                <a:gridCol w="1717161">
                  <a:extLst>
                    <a:ext uri="{9D8B030D-6E8A-4147-A177-3AD203B41FA5}">
                      <a16:colId xmlns:a16="http://schemas.microsoft.com/office/drawing/2014/main" val="4059178752"/>
                    </a:ext>
                  </a:extLst>
                </a:gridCol>
                <a:gridCol w="629343">
                  <a:extLst>
                    <a:ext uri="{9D8B030D-6E8A-4147-A177-3AD203B41FA5}">
                      <a16:colId xmlns:a16="http://schemas.microsoft.com/office/drawing/2014/main" val="2160502606"/>
                    </a:ext>
                  </a:extLst>
                </a:gridCol>
              </a:tblGrid>
              <a:tr h="307385">
                <a:tc>
                  <a:txBody>
                    <a:bodyPr/>
                    <a:lstStyle/>
                    <a:p>
                      <a:pPr marL="62230" algn="ctr">
                        <a:lnSpc>
                          <a:spcPts val="1950"/>
                        </a:lnSpc>
                      </a:pPr>
                      <a:r>
                        <a:rPr sz="1200" spc="-20" dirty="0">
                          <a:latin typeface="+mn-lt"/>
                          <a:cs typeface="Times New Roman"/>
                        </a:rPr>
                        <a:t>Nama</a:t>
                      </a:r>
                      <a:endParaRPr sz="1200" dirty="0">
                        <a:latin typeface="+mn-lt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84455" algn="ctr">
                        <a:lnSpc>
                          <a:spcPts val="1950"/>
                        </a:lnSpc>
                      </a:pPr>
                      <a:r>
                        <a:rPr sz="1200" spc="-10" dirty="0">
                          <a:latin typeface="+mn-lt"/>
                          <a:cs typeface="Times New Roman"/>
                        </a:rPr>
                        <a:t>MatKul</a:t>
                      </a:r>
                      <a:endParaRPr sz="1200" dirty="0">
                        <a:latin typeface="+mn-lt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84455" algn="ctr">
                        <a:lnSpc>
                          <a:spcPts val="1950"/>
                        </a:lnSpc>
                      </a:pPr>
                      <a:r>
                        <a:rPr sz="1200" spc="-5" dirty="0">
                          <a:latin typeface="+mn-lt"/>
                          <a:cs typeface="Times New Roman"/>
                        </a:rPr>
                        <a:t>Nilai</a:t>
                      </a:r>
                      <a:endParaRPr sz="1200" dirty="0">
                        <a:latin typeface="+mn-lt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53221064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marL="62230">
                        <a:lnSpc>
                          <a:spcPts val="1925"/>
                        </a:lnSpc>
                      </a:pPr>
                      <a:r>
                        <a:rPr sz="1200" spc="-15" dirty="0">
                          <a:latin typeface="+mn-lt"/>
                          <a:cs typeface="Times New Roman"/>
                        </a:rPr>
                        <a:t>Amir</a:t>
                      </a:r>
                      <a:endParaRPr sz="1200" dirty="0">
                        <a:latin typeface="+mn-lt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84455">
                        <a:lnSpc>
                          <a:spcPts val="1925"/>
                        </a:lnSpc>
                      </a:pPr>
                      <a:r>
                        <a:rPr sz="1200" spc="-10" dirty="0">
                          <a:latin typeface="+mn-lt"/>
                          <a:cs typeface="Times New Roman"/>
                        </a:rPr>
                        <a:t>Matematika </a:t>
                      </a:r>
                      <a:r>
                        <a:rPr sz="1200" spc="-5" dirty="0">
                          <a:latin typeface="+mn-lt"/>
                          <a:cs typeface="Times New Roman"/>
                        </a:rPr>
                        <a:t>Diskrit</a:t>
                      </a:r>
                      <a:endParaRPr sz="1200" dirty="0">
                        <a:latin typeface="+mn-lt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84455" algn="ctr">
                        <a:lnSpc>
                          <a:spcPts val="1925"/>
                        </a:lnSpc>
                      </a:pPr>
                      <a:r>
                        <a:rPr sz="1200" dirty="0">
                          <a:latin typeface="+mn-lt"/>
                          <a:cs typeface="Times New Roman"/>
                        </a:rPr>
                        <a:t>A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4968586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marL="62230">
                        <a:lnSpc>
                          <a:spcPts val="1900"/>
                        </a:lnSpc>
                      </a:pPr>
                      <a:r>
                        <a:rPr sz="1200" spc="-15" dirty="0">
                          <a:latin typeface="+mn-lt"/>
                          <a:cs typeface="Times New Roman"/>
                        </a:rPr>
                        <a:t>Amir</a:t>
                      </a:r>
                      <a:endParaRPr sz="1200" dirty="0">
                        <a:latin typeface="+mn-lt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84455">
                        <a:lnSpc>
                          <a:spcPts val="1900"/>
                        </a:lnSpc>
                      </a:pPr>
                      <a:r>
                        <a:rPr sz="1200" spc="-5" dirty="0">
                          <a:latin typeface="+mn-lt"/>
                          <a:cs typeface="Times New Roman"/>
                        </a:rPr>
                        <a:t>Arsitektur</a:t>
                      </a:r>
                      <a:r>
                        <a:rPr sz="1200" spc="-10" dirty="0">
                          <a:latin typeface="+mn-lt"/>
                          <a:cs typeface="Times New Roman"/>
                        </a:rPr>
                        <a:t> Komputer</a:t>
                      </a:r>
                      <a:endParaRPr sz="1200" dirty="0">
                        <a:latin typeface="+mn-lt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84455" algn="ctr">
                        <a:lnSpc>
                          <a:spcPts val="1900"/>
                        </a:lnSpc>
                      </a:pPr>
                      <a:r>
                        <a:rPr sz="1200" dirty="0">
                          <a:latin typeface="+mn-lt"/>
                          <a:cs typeface="Times New Roman"/>
                        </a:rPr>
                        <a:t>B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9432212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marL="62230">
                        <a:lnSpc>
                          <a:spcPts val="1889"/>
                        </a:lnSpc>
                      </a:pPr>
                      <a:r>
                        <a:rPr sz="1200" spc="-5" dirty="0">
                          <a:latin typeface="+mn-lt"/>
                          <a:cs typeface="Times New Roman"/>
                        </a:rPr>
                        <a:t>Santi</a:t>
                      </a:r>
                      <a:endParaRPr sz="1200" dirty="0">
                        <a:latin typeface="+mn-lt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84455">
                        <a:lnSpc>
                          <a:spcPts val="1889"/>
                        </a:lnSpc>
                      </a:pPr>
                      <a:r>
                        <a:rPr sz="1200" spc="-10" dirty="0">
                          <a:latin typeface="+mn-lt"/>
                          <a:cs typeface="Times New Roman"/>
                        </a:rPr>
                        <a:t>Algoritma</a:t>
                      </a:r>
                      <a:endParaRPr sz="1200" dirty="0">
                        <a:latin typeface="+mn-lt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84455" algn="ctr">
                        <a:lnSpc>
                          <a:spcPts val="1889"/>
                        </a:lnSpc>
                      </a:pPr>
                      <a:r>
                        <a:rPr sz="1200" dirty="0">
                          <a:latin typeface="+mn-lt"/>
                          <a:cs typeface="Times New Roman"/>
                        </a:rPr>
                        <a:t>D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72666948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marL="62230">
                        <a:lnSpc>
                          <a:spcPts val="1895"/>
                        </a:lnSpc>
                      </a:pPr>
                      <a:r>
                        <a:rPr sz="1200" spc="-10" dirty="0">
                          <a:latin typeface="+mn-lt"/>
                          <a:cs typeface="Times New Roman"/>
                        </a:rPr>
                        <a:t>Irwan</a:t>
                      </a:r>
                      <a:endParaRPr sz="1200" dirty="0">
                        <a:latin typeface="+mn-lt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84455">
                        <a:lnSpc>
                          <a:spcPts val="1895"/>
                        </a:lnSpc>
                      </a:pPr>
                      <a:r>
                        <a:rPr sz="1200" spc="-10" dirty="0">
                          <a:latin typeface="+mn-lt"/>
                          <a:cs typeface="Times New Roman"/>
                        </a:rPr>
                        <a:t>Algoritma</a:t>
                      </a:r>
                      <a:endParaRPr sz="1200" dirty="0">
                        <a:latin typeface="+mn-lt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84455" algn="ctr">
                        <a:lnSpc>
                          <a:spcPts val="1895"/>
                        </a:lnSpc>
                      </a:pPr>
                      <a:r>
                        <a:rPr sz="1200" dirty="0">
                          <a:latin typeface="+mn-lt"/>
                          <a:cs typeface="Times New Roman"/>
                        </a:rPr>
                        <a:t>C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9795458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marL="62230">
                        <a:lnSpc>
                          <a:spcPts val="1895"/>
                        </a:lnSpc>
                      </a:pPr>
                      <a:r>
                        <a:rPr sz="1200" spc="-10" dirty="0">
                          <a:latin typeface="+mn-lt"/>
                          <a:cs typeface="Times New Roman"/>
                        </a:rPr>
                        <a:t>Irwan</a:t>
                      </a:r>
                      <a:endParaRPr sz="1200" dirty="0">
                        <a:latin typeface="+mn-lt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84455">
                        <a:lnSpc>
                          <a:spcPts val="1895"/>
                        </a:lnSpc>
                      </a:pPr>
                      <a:r>
                        <a:rPr sz="1200" spc="-5" dirty="0">
                          <a:latin typeface="+mn-lt"/>
                          <a:cs typeface="Times New Roman"/>
                        </a:rPr>
                        <a:t>Struktur</a:t>
                      </a:r>
                      <a:r>
                        <a:rPr sz="1200" spc="-10" dirty="0">
                          <a:latin typeface="+mn-lt"/>
                          <a:cs typeface="Times New Roman"/>
                        </a:rPr>
                        <a:t> Data</a:t>
                      </a:r>
                      <a:endParaRPr sz="1200" dirty="0">
                        <a:latin typeface="+mn-lt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84455" algn="ctr">
                        <a:lnSpc>
                          <a:spcPts val="1895"/>
                        </a:lnSpc>
                      </a:pPr>
                      <a:r>
                        <a:rPr sz="1200" dirty="0">
                          <a:latin typeface="+mn-lt"/>
                          <a:cs typeface="Times New Roman"/>
                        </a:rPr>
                        <a:t>C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33378969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marL="62230">
                        <a:lnSpc>
                          <a:spcPts val="1895"/>
                        </a:lnSpc>
                      </a:pPr>
                      <a:r>
                        <a:rPr sz="1200" spc="-10" dirty="0">
                          <a:latin typeface="+mn-lt"/>
                          <a:cs typeface="Times New Roman"/>
                        </a:rPr>
                        <a:t>Irwan</a:t>
                      </a:r>
                      <a:endParaRPr sz="1200" dirty="0">
                        <a:latin typeface="+mn-lt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84455">
                        <a:lnSpc>
                          <a:spcPts val="1895"/>
                        </a:lnSpc>
                      </a:pPr>
                      <a:r>
                        <a:rPr sz="1200" spc="-5" dirty="0">
                          <a:latin typeface="+mn-lt"/>
                          <a:cs typeface="Times New Roman"/>
                        </a:rPr>
                        <a:t>Arsitektur</a:t>
                      </a:r>
                      <a:r>
                        <a:rPr sz="1200" spc="-10" dirty="0">
                          <a:latin typeface="+mn-lt"/>
                          <a:cs typeface="Times New Roman"/>
                        </a:rPr>
                        <a:t> Komputer</a:t>
                      </a:r>
                      <a:endParaRPr sz="1200" dirty="0">
                        <a:latin typeface="+mn-lt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84455" algn="ctr">
                        <a:lnSpc>
                          <a:spcPts val="1895"/>
                        </a:lnSpc>
                      </a:pPr>
                      <a:r>
                        <a:rPr sz="1200" dirty="0">
                          <a:latin typeface="+mn-lt"/>
                          <a:cs typeface="Times New Roman"/>
                        </a:rPr>
                        <a:t>B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41845673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marL="62230">
                        <a:lnSpc>
                          <a:spcPts val="1900"/>
                        </a:lnSpc>
                      </a:pPr>
                      <a:r>
                        <a:rPr sz="1200" spc="-15" dirty="0">
                          <a:latin typeface="+mn-lt"/>
                          <a:cs typeface="Times New Roman"/>
                        </a:rPr>
                        <a:t>Ahmad</a:t>
                      </a:r>
                      <a:endParaRPr sz="1200" dirty="0">
                        <a:latin typeface="+mn-lt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84455">
                        <a:lnSpc>
                          <a:spcPts val="1900"/>
                        </a:lnSpc>
                      </a:pPr>
                      <a:r>
                        <a:rPr sz="1200" spc="-10" dirty="0">
                          <a:latin typeface="+mn-lt"/>
                          <a:cs typeface="Times New Roman"/>
                        </a:rPr>
                        <a:t>Algoritma</a:t>
                      </a:r>
                      <a:endParaRPr sz="1200" dirty="0">
                        <a:latin typeface="+mn-lt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84455" algn="ctr">
                        <a:lnSpc>
                          <a:spcPts val="1900"/>
                        </a:lnSpc>
                      </a:pPr>
                      <a:r>
                        <a:rPr sz="1200" dirty="0">
                          <a:latin typeface="+mn-lt"/>
                          <a:cs typeface="Times New Roman"/>
                        </a:rPr>
                        <a:t>E</a:t>
                      </a:r>
                      <a:endParaRPr sz="1200">
                        <a:latin typeface="+mn-lt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304833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marL="62230">
                        <a:lnSpc>
                          <a:spcPts val="1900"/>
                        </a:lnSpc>
                      </a:pPr>
                      <a:r>
                        <a:rPr sz="1200" spc="-5" dirty="0">
                          <a:latin typeface="+mn-lt"/>
                          <a:cs typeface="Times New Roman"/>
                        </a:rPr>
                        <a:t>Cecep</a:t>
                      </a:r>
                      <a:endParaRPr sz="1200">
                        <a:latin typeface="+mn-lt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84455">
                        <a:lnSpc>
                          <a:spcPts val="1900"/>
                        </a:lnSpc>
                      </a:pPr>
                      <a:r>
                        <a:rPr sz="1200" spc="-10" dirty="0">
                          <a:latin typeface="+mn-lt"/>
                          <a:cs typeface="Times New Roman"/>
                        </a:rPr>
                        <a:t>Algoritma</a:t>
                      </a:r>
                      <a:endParaRPr sz="1200" dirty="0">
                        <a:latin typeface="+mn-lt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84455" algn="ctr">
                        <a:lnSpc>
                          <a:spcPts val="1900"/>
                        </a:lnSpc>
                      </a:pPr>
                      <a:r>
                        <a:rPr sz="1200" dirty="0">
                          <a:latin typeface="+mn-lt"/>
                          <a:cs typeface="Times New Roman"/>
                        </a:rPr>
                        <a:t>B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52584298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marL="62230">
                        <a:lnSpc>
                          <a:spcPts val="1895"/>
                        </a:lnSpc>
                      </a:pPr>
                      <a:r>
                        <a:rPr sz="1200" spc="-5" dirty="0">
                          <a:latin typeface="+mn-lt"/>
                          <a:cs typeface="Times New Roman"/>
                        </a:rPr>
                        <a:t>Cecep</a:t>
                      </a:r>
                      <a:endParaRPr sz="1200">
                        <a:latin typeface="+mn-lt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84455">
                        <a:lnSpc>
                          <a:spcPts val="1895"/>
                        </a:lnSpc>
                      </a:pPr>
                      <a:r>
                        <a:rPr sz="1200" spc="-5" dirty="0">
                          <a:latin typeface="+mn-lt"/>
                          <a:cs typeface="Times New Roman"/>
                        </a:rPr>
                        <a:t>Arsitektur</a:t>
                      </a:r>
                      <a:r>
                        <a:rPr sz="1200" spc="-10" dirty="0">
                          <a:latin typeface="+mn-lt"/>
                          <a:cs typeface="Times New Roman"/>
                        </a:rPr>
                        <a:t> Komputer</a:t>
                      </a:r>
                      <a:endParaRPr sz="1200" dirty="0">
                        <a:latin typeface="+mn-lt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84455" algn="ctr">
                        <a:lnSpc>
                          <a:spcPts val="1895"/>
                        </a:lnSpc>
                      </a:pPr>
                      <a:r>
                        <a:rPr sz="1200" dirty="0">
                          <a:latin typeface="+mn-lt"/>
                          <a:cs typeface="Times New Roman"/>
                        </a:rPr>
                        <a:t>B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98992453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marL="62230">
                        <a:lnSpc>
                          <a:spcPts val="1895"/>
                        </a:lnSpc>
                      </a:pPr>
                      <a:r>
                        <a:rPr sz="1200" spc="-15" dirty="0">
                          <a:latin typeface="+mn-lt"/>
                          <a:cs typeface="Times New Roman"/>
                        </a:rPr>
                        <a:t>Hamdan</a:t>
                      </a:r>
                      <a:endParaRPr sz="1200">
                        <a:latin typeface="+mn-lt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84455">
                        <a:lnSpc>
                          <a:spcPts val="1895"/>
                        </a:lnSpc>
                      </a:pPr>
                      <a:r>
                        <a:rPr sz="1200" spc="-10" dirty="0">
                          <a:latin typeface="+mn-lt"/>
                          <a:cs typeface="Times New Roman"/>
                        </a:rPr>
                        <a:t>Matematika </a:t>
                      </a:r>
                      <a:r>
                        <a:rPr sz="1200" spc="-5" dirty="0">
                          <a:latin typeface="+mn-lt"/>
                          <a:cs typeface="Times New Roman"/>
                        </a:rPr>
                        <a:t>Diskrit</a:t>
                      </a:r>
                      <a:endParaRPr sz="1200" dirty="0">
                        <a:latin typeface="+mn-lt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84455" algn="ctr">
                        <a:lnSpc>
                          <a:spcPts val="1895"/>
                        </a:lnSpc>
                      </a:pPr>
                      <a:r>
                        <a:rPr sz="1200" dirty="0">
                          <a:latin typeface="+mn-lt"/>
                          <a:cs typeface="Times New Roman"/>
                        </a:rPr>
                        <a:t>B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6146383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marL="62230">
                        <a:lnSpc>
                          <a:spcPts val="1889"/>
                        </a:lnSpc>
                      </a:pPr>
                      <a:r>
                        <a:rPr sz="1200" spc="-15" dirty="0">
                          <a:latin typeface="+mn-lt"/>
                          <a:cs typeface="Times New Roman"/>
                        </a:rPr>
                        <a:t>Hamdan</a:t>
                      </a:r>
                      <a:endParaRPr sz="1200">
                        <a:latin typeface="+mn-lt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84455">
                        <a:lnSpc>
                          <a:spcPts val="1889"/>
                        </a:lnSpc>
                      </a:pPr>
                      <a:r>
                        <a:rPr sz="1200" spc="-10" dirty="0">
                          <a:latin typeface="+mn-lt"/>
                          <a:cs typeface="Times New Roman"/>
                        </a:rPr>
                        <a:t>Algoritma</a:t>
                      </a:r>
                      <a:endParaRPr sz="1200" dirty="0">
                        <a:latin typeface="+mn-lt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84455" algn="ctr">
                        <a:lnSpc>
                          <a:spcPts val="1889"/>
                        </a:lnSpc>
                      </a:pPr>
                      <a:r>
                        <a:rPr sz="1200" dirty="0">
                          <a:latin typeface="+mn-lt"/>
                          <a:cs typeface="Times New Roman"/>
                        </a:rPr>
                        <a:t>A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0019731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marL="62230">
                        <a:lnSpc>
                          <a:spcPts val="1895"/>
                        </a:lnSpc>
                      </a:pPr>
                      <a:r>
                        <a:rPr sz="1200" spc="-15" dirty="0">
                          <a:latin typeface="+mn-lt"/>
                          <a:cs typeface="Times New Roman"/>
                        </a:rPr>
                        <a:t>Hamdan</a:t>
                      </a:r>
                      <a:endParaRPr sz="1200" dirty="0">
                        <a:latin typeface="+mn-lt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84455">
                        <a:lnSpc>
                          <a:spcPts val="1895"/>
                        </a:lnSpc>
                      </a:pPr>
                      <a:r>
                        <a:rPr sz="1200" spc="-5" dirty="0">
                          <a:latin typeface="+mn-lt"/>
                          <a:cs typeface="Times New Roman"/>
                        </a:rPr>
                        <a:t>Struktur</a:t>
                      </a:r>
                      <a:r>
                        <a:rPr sz="1200" spc="-10" dirty="0">
                          <a:latin typeface="+mn-lt"/>
                          <a:cs typeface="Times New Roman"/>
                        </a:rPr>
                        <a:t> Data</a:t>
                      </a:r>
                      <a:endParaRPr sz="1200" dirty="0">
                        <a:latin typeface="+mn-lt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84455" algn="ctr">
                        <a:lnSpc>
                          <a:spcPts val="1895"/>
                        </a:lnSpc>
                      </a:pPr>
                      <a:r>
                        <a:rPr sz="1200" dirty="0">
                          <a:latin typeface="+mn-lt"/>
                          <a:cs typeface="Times New Roman"/>
                        </a:rPr>
                        <a:t>C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1296306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marL="62230">
                        <a:lnSpc>
                          <a:spcPts val="1935"/>
                        </a:lnSpc>
                      </a:pPr>
                      <a:r>
                        <a:rPr sz="1200" kern="1200" spc="-15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/>
                        </a:rPr>
                        <a:t>Hamdan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84455">
                        <a:lnSpc>
                          <a:spcPts val="1935"/>
                        </a:lnSpc>
                      </a:pPr>
                      <a:r>
                        <a:rPr sz="1200" kern="1200" spc="-15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/>
                        </a:rPr>
                        <a:t>Arsitektur Komputer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84455" algn="ctr">
                        <a:lnSpc>
                          <a:spcPts val="1935"/>
                        </a:lnSpc>
                      </a:pPr>
                      <a:r>
                        <a:rPr sz="1200" kern="1200" spc="-15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/>
                        </a:rPr>
                        <a:t>B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05996534"/>
                  </a:ext>
                </a:extLst>
              </a:tr>
            </a:tbl>
          </a:graphicData>
        </a:graphic>
      </p:graphicFrame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A7707AD1-8E23-5843-9FAC-FFBD63D430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8674103"/>
              </p:ext>
            </p:extLst>
          </p:nvPr>
        </p:nvGraphicFramePr>
        <p:xfrm>
          <a:off x="2267630" y="3091601"/>
          <a:ext cx="2322740" cy="1819385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096223">
                  <a:extLst>
                    <a:ext uri="{9D8B030D-6E8A-4147-A177-3AD203B41FA5}">
                      <a16:colId xmlns:a16="http://schemas.microsoft.com/office/drawing/2014/main" val="1406584542"/>
                    </a:ext>
                  </a:extLst>
                </a:gridCol>
                <a:gridCol w="1226517">
                  <a:extLst>
                    <a:ext uri="{9D8B030D-6E8A-4147-A177-3AD203B41FA5}">
                      <a16:colId xmlns:a16="http://schemas.microsoft.com/office/drawing/2014/main" val="683798363"/>
                    </a:ext>
                  </a:extLst>
                </a:gridCol>
              </a:tblGrid>
              <a:tr h="307385">
                <a:tc>
                  <a:txBody>
                    <a:bodyPr/>
                    <a:lstStyle/>
                    <a:p>
                      <a:pPr marL="85090" algn="ctr">
                        <a:lnSpc>
                          <a:spcPts val="1950"/>
                        </a:lnSpc>
                      </a:pPr>
                      <a:r>
                        <a:rPr sz="1200" spc="-10" dirty="0">
                          <a:latin typeface="+mn-lt"/>
                          <a:cs typeface="Times New Roman"/>
                        </a:rPr>
                        <a:t>NIM</a:t>
                      </a:r>
                      <a:endParaRPr sz="1200" dirty="0">
                        <a:latin typeface="+mn-lt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85725" algn="ctr">
                        <a:lnSpc>
                          <a:spcPts val="1950"/>
                        </a:lnSpc>
                      </a:pPr>
                      <a:r>
                        <a:rPr sz="1200" spc="-20" dirty="0">
                          <a:latin typeface="+mn-lt"/>
                          <a:cs typeface="Times New Roman"/>
                        </a:rPr>
                        <a:t>Nama</a:t>
                      </a:r>
                      <a:endParaRPr sz="1200" dirty="0">
                        <a:latin typeface="+mn-lt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53221064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marL="85090">
                        <a:lnSpc>
                          <a:spcPts val="1925"/>
                        </a:lnSpc>
                      </a:pPr>
                      <a:r>
                        <a:rPr sz="1200" dirty="0">
                          <a:latin typeface="+mn-lt"/>
                          <a:cs typeface="Times New Roman"/>
                        </a:rPr>
                        <a:t>13598011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ts val="1925"/>
                        </a:lnSpc>
                      </a:pPr>
                      <a:r>
                        <a:rPr sz="1200" spc="-15" dirty="0">
                          <a:latin typeface="+mn-lt"/>
                          <a:cs typeface="Times New Roman"/>
                        </a:rPr>
                        <a:t>Amir</a:t>
                      </a:r>
                      <a:endParaRPr sz="1200">
                        <a:latin typeface="+mn-lt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4968586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marL="85090">
                        <a:lnSpc>
                          <a:spcPts val="1900"/>
                        </a:lnSpc>
                      </a:pPr>
                      <a:r>
                        <a:rPr sz="1200" dirty="0">
                          <a:latin typeface="+mn-lt"/>
                          <a:cs typeface="Times New Roman"/>
                        </a:rPr>
                        <a:t>13598014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ts val="1900"/>
                        </a:lnSpc>
                      </a:pPr>
                      <a:r>
                        <a:rPr sz="1200" spc="-5" dirty="0">
                          <a:latin typeface="+mn-lt"/>
                          <a:cs typeface="Times New Roman"/>
                        </a:rPr>
                        <a:t>Santi</a:t>
                      </a:r>
                      <a:endParaRPr sz="1200">
                        <a:latin typeface="+mn-lt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9432212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marL="85090">
                        <a:lnSpc>
                          <a:spcPts val="1889"/>
                        </a:lnSpc>
                      </a:pPr>
                      <a:r>
                        <a:rPr sz="1200" dirty="0">
                          <a:latin typeface="+mn-lt"/>
                          <a:cs typeface="Times New Roman"/>
                        </a:rPr>
                        <a:t>13598015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ts val="1889"/>
                        </a:lnSpc>
                      </a:pPr>
                      <a:r>
                        <a:rPr sz="1200" spc="-10" dirty="0">
                          <a:latin typeface="+mn-lt"/>
                          <a:cs typeface="Times New Roman"/>
                        </a:rPr>
                        <a:t>Irwan</a:t>
                      </a:r>
                      <a:endParaRPr sz="1200">
                        <a:latin typeface="+mn-lt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72666948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marL="85090">
                        <a:lnSpc>
                          <a:spcPts val="1895"/>
                        </a:lnSpc>
                      </a:pPr>
                      <a:r>
                        <a:rPr sz="1200" dirty="0">
                          <a:latin typeface="+mn-lt"/>
                          <a:cs typeface="Times New Roman"/>
                        </a:rPr>
                        <a:t>13598019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ts val="1895"/>
                        </a:lnSpc>
                      </a:pPr>
                      <a:r>
                        <a:rPr sz="1200" spc="-15" dirty="0">
                          <a:latin typeface="+mn-lt"/>
                          <a:cs typeface="Times New Roman"/>
                        </a:rPr>
                        <a:t>Ahmad</a:t>
                      </a:r>
                      <a:endParaRPr sz="1200" dirty="0">
                        <a:latin typeface="+mn-lt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9795458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marL="85090">
                        <a:lnSpc>
                          <a:spcPts val="1895"/>
                        </a:lnSpc>
                      </a:pPr>
                      <a:r>
                        <a:rPr sz="1200" dirty="0">
                          <a:latin typeface="+mn-lt"/>
                          <a:cs typeface="Times New Roman"/>
                        </a:rPr>
                        <a:t>13598021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ts val="1895"/>
                        </a:lnSpc>
                      </a:pPr>
                      <a:r>
                        <a:rPr sz="1200" spc="-5" dirty="0">
                          <a:latin typeface="+mn-lt"/>
                          <a:cs typeface="Times New Roman"/>
                        </a:rPr>
                        <a:t>Cecep</a:t>
                      </a:r>
                      <a:endParaRPr sz="1200" dirty="0">
                        <a:latin typeface="+mn-lt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33378969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marL="85090">
                        <a:lnSpc>
                          <a:spcPts val="1935"/>
                        </a:lnSpc>
                      </a:pPr>
                      <a:r>
                        <a:rPr sz="1200" dirty="0">
                          <a:latin typeface="+mn-lt"/>
                          <a:cs typeface="Times New Roman"/>
                        </a:rPr>
                        <a:t>13598025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ts val="1935"/>
                        </a:lnSpc>
                      </a:pPr>
                      <a:r>
                        <a:rPr sz="1200" spc="-15" dirty="0">
                          <a:latin typeface="+mn-lt"/>
                          <a:cs typeface="Times New Roman"/>
                        </a:rPr>
                        <a:t>Hamdan</a:t>
                      </a:r>
                      <a:endParaRPr sz="1200" dirty="0">
                        <a:latin typeface="+mn-lt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80861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3286283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D780D3-7314-1D47-8165-9A892DE869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Relasi</a:t>
            </a:r>
            <a:r>
              <a:rPr lang="en-US" b="1" dirty="0"/>
              <a:t> </a:t>
            </a:r>
            <a:r>
              <a:rPr lang="en-US" b="1" i="1" dirty="0"/>
              <a:t>n-</a:t>
            </a:r>
            <a:r>
              <a:rPr lang="en-US" b="1" i="1" dirty="0" err="1"/>
              <a:t>ary</a:t>
            </a:r>
            <a:endParaRPr lang="en-US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0B3086-7808-D04C-97F4-7CA1278A9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lvl="0"/>
            <a:r>
              <a:rPr lang="en-US" b="1" i="1" dirty="0"/>
              <a:t>Join</a:t>
            </a:r>
            <a:endParaRPr lang="en-ID" b="1" i="1" dirty="0"/>
          </a:p>
          <a:p>
            <a:r>
              <a:rPr lang="en-US" dirty="0" err="1"/>
              <a:t>Operasi</a:t>
            </a:r>
            <a:r>
              <a:rPr lang="en-US" dirty="0"/>
              <a:t> </a:t>
            </a:r>
            <a:r>
              <a:rPr lang="en-US" i="1" dirty="0"/>
              <a:t>join</a:t>
            </a:r>
            <a:r>
              <a:rPr lang="en-US" dirty="0"/>
              <a:t> </a:t>
            </a:r>
            <a:r>
              <a:rPr lang="en-US" dirty="0" err="1"/>
              <a:t>menggabungkan</a:t>
            </a:r>
            <a:r>
              <a:rPr lang="en-US" dirty="0"/>
              <a:t> </a:t>
            </a:r>
            <a:r>
              <a:rPr lang="en-US" dirty="0" err="1"/>
              <a:t>dua</a:t>
            </a:r>
            <a:r>
              <a:rPr lang="en-US" dirty="0"/>
              <a:t> </a:t>
            </a:r>
            <a:r>
              <a:rPr lang="en-US" dirty="0" err="1"/>
              <a:t>buah</a:t>
            </a:r>
            <a:r>
              <a:rPr lang="en-US" dirty="0"/>
              <a:t> </a:t>
            </a:r>
            <a:r>
              <a:rPr lang="en-US" dirty="0" err="1"/>
              <a:t>tabel</a:t>
            </a:r>
            <a:r>
              <a:rPr lang="en-US" dirty="0"/>
              <a:t> </a:t>
            </a:r>
            <a:r>
              <a:rPr lang="en-US" dirty="0" err="1"/>
              <a:t>menjadi</a:t>
            </a:r>
            <a:r>
              <a:rPr lang="en-US" dirty="0"/>
              <a:t> </a:t>
            </a:r>
            <a:r>
              <a:rPr lang="en-US" dirty="0" err="1"/>
              <a:t>satu</a:t>
            </a:r>
            <a:r>
              <a:rPr lang="en-US" dirty="0"/>
              <a:t> </a:t>
            </a:r>
            <a:r>
              <a:rPr lang="en-US" dirty="0" err="1"/>
              <a:t>bila</a:t>
            </a:r>
            <a:r>
              <a:rPr lang="en-US" dirty="0"/>
              <a:t> </a:t>
            </a:r>
            <a:r>
              <a:rPr lang="en-US" dirty="0" err="1"/>
              <a:t>kedua</a:t>
            </a:r>
            <a:r>
              <a:rPr lang="en-US" dirty="0"/>
              <a:t> </a:t>
            </a:r>
            <a:r>
              <a:rPr lang="en-US" dirty="0" err="1"/>
              <a:t>tabel</a:t>
            </a:r>
            <a:r>
              <a:rPr lang="en-US" dirty="0"/>
              <a:t> </a:t>
            </a:r>
            <a:r>
              <a:rPr lang="en-US" dirty="0" err="1"/>
              <a:t>mempunyai</a:t>
            </a:r>
            <a:r>
              <a:rPr lang="en-US" dirty="0"/>
              <a:t> </a:t>
            </a:r>
            <a:r>
              <a:rPr lang="en-US" dirty="0" err="1"/>
              <a:t>atribut</a:t>
            </a:r>
            <a:r>
              <a:rPr lang="en-US" dirty="0"/>
              <a:t> yang </a:t>
            </a:r>
            <a:r>
              <a:rPr lang="en-US" dirty="0" err="1"/>
              <a:t>sama</a:t>
            </a:r>
            <a:r>
              <a:rPr lang="en-US" dirty="0"/>
              <a:t>.</a:t>
            </a:r>
          </a:p>
          <a:p>
            <a:r>
              <a:rPr lang="en-US" dirty="0"/>
              <a:t>Operator: </a:t>
            </a:r>
            <a:r>
              <a:rPr lang="en-ID" spc="10" dirty="0">
                <a:latin typeface="Symbol"/>
                <a:cs typeface="Symbol"/>
              </a:rPr>
              <a:t></a:t>
            </a:r>
            <a:endParaRPr lang="en-US" dirty="0"/>
          </a:p>
          <a:p>
            <a:pPr lvl="0"/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84636034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D780D3-7314-1D47-8165-9A892DE869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Relasi</a:t>
            </a:r>
            <a:r>
              <a:rPr lang="en-US" b="1" dirty="0"/>
              <a:t> </a:t>
            </a:r>
            <a:r>
              <a:rPr lang="en-US" b="1" i="1" dirty="0"/>
              <a:t>n-</a:t>
            </a:r>
            <a:r>
              <a:rPr lang="en-US" b="1" i="1" dirty="0" err="1"/>
              <a:t>ary</a:t>
            </a:r>
            <a:endParaRPr lang="en-US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0B3086-7808-D04C-97F4-7CA1278A98D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lvl="0"/>
            <a:r>
              <a:rPr lang="en-ID" dirty="0" err="1"/>
              <a:t>Contoh</a:t>
            </a:r>
            <a:r>
              <a:rPr lang="en-ID" dirty="0"/>
              <a:t> 21:</a:t>
            </a:r>
          </a:p>
          <a:p>
            <a:pPr lvl="0"/>
            <a:r>
              <a:rPr lang="en-ID" dirty="0" err="1">
                <a:cs typeface="Times New Roman"/>
              </a:rPr>
              <a:t>Misalkan</a:t>
            </a:r>
            <a:r>
              <a:rPr lang="en-ID" dirty="0">
                <a:cs typeface="Times New Roman"/>
              </a:rPr>
              <a:t> </a:t>
            </a:r>
            <a:r>
              <a:rPr lang="en-ID" dirty="0" err="1">
                <a:cs typeface="Times New Roman"/>
              </a:rPr>
              <a:t>relasi</a:t>
            </a:r>
            <a:r>
              <a:rPr lang="en-ID" dirty="0">
                <a:cs typeface="Times New Roman"/>
              </a:rPr>
              <a:t> </a:t>
            </a:r>
            <a:r>
              <a:rPr lang="en-ID" i="1" dirty="0">
                <a:cs typeface="Times New Roman"/>
              </a:rPr>
              <a:t>MHS1</a:t>
            </a:r>
            <a:r>
              <a:rPr lang="en-ID" dirty="0">
                <a:cs typeface="Times New Roman"/>
              </a:rPr>
              <a:t> </a:t>
            </a:r>
            <a:r>
              <a:rPr lang="en-ID" dirty="0" err="1">
                <a:cs typeface="Times New Roman"/>
              </a:rPr>
              <a:t>dinyatakan</a:t>
            </a:r>
            <a:r>
              <a:rPr lang="en-ID" dirty="0">
                <a:cs typeface="Times New Roman"/>
              </a:rPr>
              <a:t> </a:t>
            </a:r>
            <a:r>
              <a:rPr lang="en-ID" dirty="0" err="1">
                <a:cs typeface="Times New Roman"/>
              </a:rPr>
              <a:t>dengan</a:t>
            </a:r>
            <a:r>
              <a:rPr lang="en-ID" dirty="0">
                <a:cs typeface="Times New Roman"/>
              </a:rPr>
              <a:t> </a:t>
            </a:r>
            <a:r>
              <a:rPr lang="en-ID" dirty="0" err="1">
                <a:cs typeface="Times New Roman"/>
              </a:rPr>
              <a:t>Tabel</a:t>
            </a:r>
            <a:r>
              <a:rPr lang="en-ID" dirty="0">
                <a:cs typeface="Times New Roman"/>
              </a:rPr>
              <a:t> 1 </a:t>
            </a:r>
            <a:r>
              <a:rPr lang="en-ID" dirty="0" err="1">
                <a:cs typeface="Times New Roman"/>
              </a:rPr>
              <a:t>berikut</a:t>
            </a:r>
            <a:r>
              <a:rPr lang="en-ID" dirty="0">
                <a:cs typeface="Times New Roman"/>
              </a:rPr>
              <a:t>:</a:t>
            </a:r>
            <a:r>
              <a:rPr lang="en-ID" baseline="9259" dirty="0">
                <a:cs typeface="Times New Roman"/>
              </a:rPr>
              <a:t> </a:t>
            </a:r>
          </a:p>
          <a:p>
            <a:endParaRPr lang="en-ID" spc="10" dirty="0">
              <a:latin typeface="Symbol"/>
              <a:cs typeface="Symbol"/>
            </a:endParaRPr>
          </a:p>
          <a:p>
            <a:pPr lvl="0"/>
            <a:endParaRPr lang="en-ID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86F167-4324-D34C-9AC0-F520CC22F4B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lvl="0"/>
            <a:r>
              <a:rPr lang="en-ID" dirty="0">
                <a:cs typeface="Times New Roman"/>
              </a:rPr>
              <a:t>Dan </a:t>
            </a:r>
            <a:r>
              <a:rPr lang="en-ID" dirty="0" err="1">
                <a:cs typeface="Times New Roman"/>
              </a:rPr>
              <a:t>relasi</a:t>
            </a:r>
            <a:r>
              <a:rPr lang="en-ID" dirty="0">
                <a:cs typeface="Times New Roman"/>
              </a:rPr>
              <a:t> </a:t>
            </a:r>
            <a:r>
              <a:rPr lang="en-ID" i="1" dirty="0">
                <a:cs typeface="Times New Roman"/>
              </a:rPr>
              <a:t>MHS2</a:t>
            </a:r>
            <a:r>
              <a:rPr lang="en-ID" dirty="0">
                <a:cs typeface="Times New Roman"/>
              </a:rPr>
              <a:t> </a:t>
            </a:r>
            <a:r>
              <a:rPr lang="en-ID" dirty="0" err="1">
                <a:cs typeface="Times New Roman"/>
              </a:rPr>
              <a:t>dinyatakan</a:t>
            </a:r>
            <a:r>
              <a:rPr lang="en-ID" dirty="0">
                <a:cs typeface="Times New Roman"/>
              </a:rPr>
              <a:t> </a:t>
            </a:r>
            <a:r>
              <a:rPr lang="en-ID" dirty="0" err="1">
                <a:cs typeface="Times New Roman"/>
              </a:rPr>
              <a:t>dengan</a:t>
            </a:r>
            <a:r>
              <a:rPr lang="en-ID" dirty="0">
                <a:cs typeface="Times New Roman"/>
              </a:rPr>
              <a:t> </a:t>
            </a:r>
            <a:r>
              <a:rPr lang="en-ID" dirty="0" err="1">
                <a:cs typeface="Times New Roman"/>
              </a:rPr>
              <a:t>Tabel</a:t>
            </a:r>
            <a:r>
              <a:rPr lang="en-ID" dirty="0">
                <a:cs typeface="Times New Roman"/>
              </a:rPr>
              <a:t> 2 </a:t>
            </a:r>
            <a:r>
              <a:rPr lang="en-ID" dirty="0" err="1">
                <a:cs typeface="Times New Roman"/>
              </a:rPr>
              <a:t>berikut</a:t>
            </a:r>
            <a:r>
              <a:rPr lang="en-ID" dirty="0">
                <a:cs typeface="Times New Roman"/>
              </a:rPr>
              <a:t>:</a:t>
            </a:r>
            <a:r>
              <a:rPr lang="en-ID" baseline="9259" dirty="0">
                <a:cs typeface="Times New Roman"/>
              </a:rPr>
              <a:t> </a:t>
            </a:r>
          </a:p>
          <a:p>
            <a:pPr lvl="0"/>
            <a:endParaRPr lang="en-ID" baseline="9259" dirty="0">
              <a:cs typeface="Times New Roman"/>
            </a:endParaRPr>
          </a:p>
          <a:p>
            <a:endParaRPr lang="en-US" dirty="0"/>
          </a:p>
        </p:txBody>
      </p:sp>
      <p:graphicFrame>
        <p:nvGraphicFramePr>
          <p:cNvPr id="5" name="Table 6">
            <a:extLst>
              <a:ext uri="{FF2B5EF4-FFF2-40B4-BE49-F238E27FC236}">
                <a16:creationId xmlns:a16="http://schemas.microsoft.com/office/drawing/2014/main" id="{524BB37F-C5CC-CC48-8704-E83AB2A939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9241778"/>
              </p:ext>
            </p:extLst>
          </p:nvPr>
        </p:nvGraphicFramePr>
        <p:xfrm>
          <a:off x="7164273" y="2965601"/>
          <a:ext cx="3197453" cy="2071385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780371">
                  <a:extLst>
                    <a:ext uri="{9D8B030D-6E8A-4147-A177-3AD203B41FA5}">
                      <a16:colId xmlns:a16="http://schemas.microsoft.com/office/drawing/2014/main" val="683798363"/>
                    </a:ext>
                  </a:extLst>
                </a:gridCol>
                <a:gridCol w="865414">
                  <a:extLst>
                    <a:ext uri="{9D8B030D-6E8A-4147-A177-3AD203B41FA5}">
                      <a16:colId xmlns:a16="http://schemas.microsoft.com/office/drawing/2014/main" val="4059178752"/>
                    </a:ext>
                  </a:extLst>
                </a:gridCol>
                <a:gridCol w="1026672">
                  <a:extLst>
                    <a:ext uri="{9D8B030D-6E8A-4147-A177-3AD203B41FA5}">
                      <a16:colId xmlns:a16="http://schemas.microsoft.com/office/drawing/2014/main" val="2160502606"/>
                    </a:ext>
                  </a:extLst>
                </a:gridCol>
                <a:gridCol w="524996">
                  <a:extLst>
                    <a:ext uri="{9D8B030D-6E8A-4147-A177-3AD203B41FA5}">
                      <a16:colId xmlns:a16="http://schemas.microsoft.com/office/drawing/2014/main" val="4191665276"/>
                    </a:ext>
                  </a:extLst>
                </a:gridCol>
              </a:tblGrid>
              <a:tr h="307385">
                <a:tc>
                  <a:txBody>
                    <a:bodyPr/>
                    <a:lstStyle/>
                    <a:p>
                      <a:pPr marL="62865" algn="ctr">
                        <a:lnSpc>
                          <a:spcPts val="1220"/>
                        </a:lnSpc>
                      </a:pPr>
                      <a:r>
                        <a:rPr sz="1200" spc="-10" dirty="0">
                          <a:latin typeface="+mn-lt"/>
                          <a:cs typeface="Times New Roman"/>
                        </a:rPr>
                        <a:t>NIM</a:t>
                      </a:r>
                      <a:endParaRPr sz="1200" dirty="0">
                        <a:latin typeface="+mn-lt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2865" algn="ctr">
                        <a:lnSpc>
                          <a:spcPts val="1220"/>
                        </a:lnSpc>
                      </a:pPr>
                      <a:r>
                        <a:rPr sz="1200" dirty="0">
                          <a:latin typeface="+mn-lt"/>
                          <a:cs typeface="Times New Roman"/>
                        </a:rPr>
                        <a:t>Nama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2865" algn="ctr">
                        <a:lnSpc>
                          <a:spcPts val="1220"/>
                        </a:lnSpc>
                      </a:pPr>
                      <a:r>
                        <a:rPr sz="1200" dirty="0">
                          <a:latin typeface="+mn-lt"/>
                          <a:cs typeface="Times New Roman"/>
                        </a:rPr>
                        <a:t>MatKul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2865" algn="ctr">
                        <a:lnSpc>
                          <a:spcPts val="1220"/>
                        </a:lnSpc>
                      </a:pPr>
                      <a:r>
                        <a:rPr sz="1200" dirty="0">
                          <a:latin typeface="+mn-lt"/>
                          <a:cs typeface="Times New Roman"/>
                        </a:rPr>
                        <a:t>Nilai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53221064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marL="62865">
                        <a:lnSpc>
                          <a:spcPts val="1190"/>
                        </a:lnSpc>
                      </a:pPr>
                      <a:r>
                        <a:rPr sz="1200" spc="-5" dirty="0">
                          <a:latin typeface="+mn-lt"/>
                          <a:cs typeface="Times New Roman"/>
                        </a:rPr>
                        <a:t>13598001</a:t>
                      </a:r>
                      <a:endParaRPr sz="1200" dirty="0">
                        <a:latin typeface="+mn-lt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2865">
                        <a:lnSpc>
                          <a:spcPts val="1190"/>
                        </a:lnSpc>
                      </a:pPr>
                      <a:r>
                        <a:rPr sz="1200" dirty="0">
                          <a:latin typeface="+mn-lt"/>
                          <a:cs typeface="Times New Roman"/>
                        </a:rPr>
                        <a:t>Hananto</a:t>
                      </a:r>
                      <a:endParaRPr sz="1200">
                        <a:latin typeface="+mn-lt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2865">
                        <a:lnSpc>
                          <a:spcPts val="1190"/>
                        </a:lnSpc>
                      </a:pPr>
                      <a:r>
                        <a:rPr sz="1200" dirty="0">
                          <a:latin typeface="+mn-lt"/>
                          <a:cs typeface="Times New Roman"/>
                        </a:rPr>
                        <a:t>Algoritma</a:t>
                      </a:r>
                      <a:endParaRPr sz="1200">
                        <a:latin typeface="+mn-lt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2865" algn="ctr">
                        <a:lnSpc>
                          <a:spcPts val="1190"/>
                        </a:lnSpc>
                      </a:pPr>
                      <a:r>
                        <a:rPr sz="1200" dirty="0">
                          <a:latin typeface="+mn-lt"/>
                          <a:cs typeface="Times New Roman"/>
                        </a:rPr>
                        <a:t>A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4968586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marL="62865">
                        <a:lnSpc>
                          <a:spcPts val="1180"/>
                        </a:lnSpc>
                      </a:pPr>
                      <a:r>
                        <a:rPr sz="1200" spc="-5" dirty="0">
                          <a:latin typeface="+mn-lt"/>
                          <a:cs typeface="Times New Roman"/>
                        </a:rPr>
                        <a:t>13598001</a:t>
                      </a:r>
                      <a:endParaRPr sz="1200" dirty="0">
                        <a:latin typeface="+mn-lt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2865">
                        <a:lnSpc>
                          <a:spcPts val="1180"/>
                        </a:lnSpc>
                      </a:pPr>
                      <a:r>
                        <a:rPr sz="1200" dirty="0">
                          <a:latin typeface="+mn-lt"/>
                          <a:cs typeface="Times New Roman"/>
                        </a:rPr>
                        <a:t>Hananto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2865">
                        <a:lnSpc>
                          <a:spcPts val="1180"/>
                        </a:lnSpc>
                      </a:pPr>
                      <a:r>
                        <a:rPr sz="1200" dirty="0">
                          <a:latin typeface="+mn-lt"/>
                          <a:cs typeface="Times New Roman"/>
                        </a:rPr>
                        <a:t>Basisdata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2865" algn="ctr">
                        <a:lnSpc>
                          <a:spcPts val="1180"/>
                        </a:lnSpc>
                      </a:pPr>
                      <a:r>
                        <a:rPr sz="1200" dirty="0">
                          <a:latin typeface="+mn-lt"/>
                          <a:cs typeface="Times New Roman"/>
                        </a:rPr>
                        <a:t>B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9432212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marL="62865">
                        <a:lnSpc>
                          <a:spcPts val="1175"/>
                        </a:lnSpc>
                      </a:pPr>
                      <a:r>
                        <a:rPr sz="1200" spc="-5" dirty="0">
                          <a:latin typeface="+mn-lt"/>
                          <a:cs typeface="Times New Roman"/>
                        </a:rPr>
                        <a:t>13598004</a:t>
                      </a:r>
                      <a:endParaRPr sz="1200" dirty="0">
                        <a:latin typeface="+mn-lt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2865">
                        <a:lnSpc>
                          <a:spcPts val="1175"/>
                        </a:lnSpc>
                      </a:pPr>
                      <a:r>
                        <a:rPr sz="1200" dirty="0">
                          <a:latin typeface="+mn-lt"/>
                          <a:cs typeface="Times New Roman"/>
                        </a:rPr>
                        <a:t>Heidi</a:t>
                      </a:r>
                      <a:endParaRPr sz="1200">
                        <a:latin typeface="+mn-lt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2865">
                        <a:lnSpc>
                          <a:spcPts val="1175"/>
                        </a:lnSpc>
                      </a:pPr>
                      <a:r>
                        <a:rPr sz="1200" dirty="0">
                          <a:latin typeface="+mn-lt"/>
                          <a:cs typeface="Times New Roman"/>
                        </a:rPr>
                        <a:t>Kalkulus</a:t>
                      </a:r>
                      <a:r>
                        <a:rPr sz="1200" spc="-10" dirty="0">
                          <a:latin typeface="+mn-lt"/>
                          <a:cs typeface="Times New Roman"/>
                        </a:rPr>
                        <a:t> </a:t>
                      </a:r>
                      <a:r>
                        <a:rPr sz="1200" dirty="0">
                          <a:latin typeface="+mn-lt"/>
                          <a:cs typeface="Times New Roman"/>
                        </a:rPr>
                        <a:t>I</a:t>
                      </a:r>
                      <a:endParaRPr sz="1200">
                        <a:latin typeface="+mn-lt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2865" algn="ctr">
                        <a:lnSpc>
                          <a:spcPts val="1175"/>
                        </a:lnSpc>
                      </a:pPr>
                      <a:r>
                        <a:rPr sz="1200" dirty="0">
                          <a:latin typeface="+mn-lt"/>
                          <a:cs typeface="Times New Roman"/>
                        </a:rPr>
                        <a:t>B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72666948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marL="62865">
                        <a:lnSpc>
                          <a:spcPts val="1175"/>
                        </a:lnSpc>
                      </a:pPr>
                      <a:r>
                        <a:rPr sz="1200" spc="-5" dirty="0">
                          <a:latin typeface="+mn-lt"/>
                          <a:cs typeface="Times New Roman"/>
                        </a:rPr>
                        <a:t>13598006</a:t>
                      </a:r>
                      <a:endParaRPr sz="1200" dirty="0">
                        <a:latin typeface="+mn-lt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2865">
                        <a:lnSpc>
                          <a:spcPts val="1175"/>
                        </a:lnSpc>
                      </a:pPr>
                      <a:r>
                        <a:rPr sz="1200" dirty="0">
                          <a:latin typeface="+mn-lt"/>
                          <a:cs typeface="Times New Roman"/>
                        </a:rPr>
                        <a:t>Harman</a:t>
                      </a:r>
                      <a:endParaRPr sz="1200">
                        <a:latin typeface="+mn-lt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2865">
                        <a:lnSpc>
                          <a:spcPts val="1175"/>
                        </a:lnSpc>
                      </a:pPr>
                      <a:r>
                        <a:rPr sz="1200" dirty="0">
                          <a:latin typeface="+mn-lt"/>
                          <a:cs typeface="Times New Roman"/>
                        </a:rPr>
                        <a:t>Teori</a:t>
                      </a:r>
                      <a:r>
                        <a:rPr sz="1200" spc="-25" dirty="0">
                          <a:latin typeface="+mn-lt"/>
                          <a:cs typeface="Times New Roman"/>
                        </a:rPr>
                        <a:t> </a:t>
                      </a:r>
                      <a:r>
                        <a:rPr sz="1200" dirty="0">
                          <a:latin typeface="+mn-lt"/>
                          <a:cs typeface="Times New Roman"/>
                        </a:rPr>
                        <a:t>Bahasa</a:t>
                      </a:r>
                      <a:endParaRPr sz="1200">
                        <a:latin typeface="+mn-lt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2865" algn="ctr">
                        <a:lnSpc>
                          <a:spcPts val="1175"/>
                        </a:lnSpc>
                      </a:pPr>
                      <a:r>
                        <a:rPr sz="1200" dirty="0">
                          <a:latin typeface="+mn-lt"/>
                          <a:cs typeface="Times New Roman"/>
                        </a:rPr>
                        <a:t>C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9795458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marL="62865">
                        <a:lnSpc>
                          <a:spcPts val="1195"/>
                        </a:lnSpc>
                      </a:pPr>
                      <a:r>
                        <a:rPr sz="1200" spc="-5" dirty="0">
                          <a:latin typeface="+mn-lt"/>
                          <a:cs typeface="Times New Roman"/>
                        </a:rPr>
                        <a:t>13598006</a:t>
                      </a:r>
                      <a:endParaRPr sz="1200" dirty="0">
                        <a:latin typeface="+mn-lt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2865">
                        <a:lnSpc>
                          <a:spcPts val="1195"/>
                        </a:lnSpc>
                      </a:pPr>
                      <a:r>
                        <a:rPr sz="1200" dirty="0">
                          <a:latin typeface="+mn-lt"/>
                          <a:cs typeface="Times New Roman"/>
                        </a:rPr>
                        <a:t>Harman</a:t>
                      </a:r>
                      <a:endParaRPr sz="1200">
                        <a:latin typeface="+mn-lt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2865">
                        <a:lnSpc>
                          <a:spcPts val="1195"/>
                        </a:lnSpc>
                      </a:pPr>
                      <a:r>
                        <a:rPr sz="1200" dirty="0">
                          <a:latin typeface="+mn-lt"/>
                          <a:cs typeface="Times New Roman"/>
                        </a:rPr>
                        <a:t>Agama</a:t>
                      </a:r>
                      <a:endParaRPr sz="1200">
                        <a:latin typeface="+mn-lt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2865" algn="ctr">
                        <a:lnSpc>
                          <a:spcPts val="1195"/>
                        </a:lnSpc>
                      </a:pPr>
                      <a:r>
                        <a:rPr sz="1200" dirty="0">
                          <a:latin typeface="+mn-lt"/>
                          <a:cs typeface="Times New Roman"/>
                        </a:rPr>
                        <a:t>A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33378969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marL="62865">
                        <a:lnSpc>
                          <a:spcPts val="1195"/>
                        </a:lnSpc>
                      </a:pPr>
                      <a:r>
                        <a:rPr sz="1200" spc="-5" dirty="0">
                          <a:latin typeface="+mn-lt"/>
                          <a:cs typeface="Times New Roman"/>
                        </a:rPr>
                        <a:t>13598009</a:t>
                      </a:r>
                      <a:endParaRPr sz="1200" dirty="0">
                        <a:latin typeface="+mn-lt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2865">
                        <a:lnSpc>
                          <a:spcPts val="1195"/>
                        </a:lnSpc>
                      </a:pPr>
                      <a:r>
                        <a:rPr sz="1200" dirty="0">
                          <a:latin typeface="+mn-lt"/>
                          <a:cs typeface="Times New Roman"/>
                        </a:rPr>
                        <a:t>Junaidi</a:t>
                      </a:r>
                      <a:endParaRPr sz="1200">
                        <a:latin typeface="+mn-lt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2865">
                        <a:lnSpc>
                          <a:spcPts val="1195"/>
                        </a:lnSpc>
                      </a:pPr>
                      <a:r>
                        <a:rPr sz="1200" dirty="0">
                          <a:latin typeface="+mn-lt"/>
                          <a:cs typeface="Times New Roman"/>
                        </a:rPr>
                        <a:t>Statisitik</a:t>
                      </a:r>
                      <a:endParaRPr sz="1200">
                        <a:latin typeface="+mn-lt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2865" algn="ctr">
                        <a:lnSpc>
                          <a:spcPts val="1195"/>
                        </a:lnSpc>
                      </a:pPr>
                      <a:r>
                        <a:rPr sz="1200" dirty="0">
                          <a:latin typeface="+mn-lt"/>
                          <a:cs typeface="Times New Roman"/>
                        </a:rPr>
                        <a:t>B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41845673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marL="62865">
                        <a:lnSpc>
                          <a:spcPts val="1210"/>
                        </a:lnSpc>
                      </a:pPr>
                      <a:r>
                        <a:rPr sz="1200" spc="-5" dirty="0">
                          <a:latin typeface="+mn-lt"/>
                          <a:cs typeface="Times New Roman"/>
                        </a:rPr>
                        <a:t>13598010</a:t>
                      </a:r>
                      <a:endParaRPr sz="1200" dirty="0">
                        <a:latin typeface="+mn-lt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2865">
                        <a:lnSpc>
                          <a:spcPts val="1210"/>
                        </a:lnSpc>
                      </a:pPr>
                      <a:r>
                        <a:rPr sz="1200" dirty="0">
                          <a:latin typeface="+mn-lt"/>
                          <a:cs typeface="Times New Roman"/>
                        </a:rPr>
                        <a:t>Farizka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2865">
                        <a:lnSpc>
                          <a:spcPts val="1210"/>
                        </a:lnSpc>
                      </a:pPr>
                      <a:r>
                        <a:rPr sz="1200" dirty="0">
                          <a:latin typeface="+mn-lt"/>
                          <a:cs typeface="Times New Roman"/>
                        </a:rPr>
                        <a:t>Otomata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2865" algn="ctr">
                        <a:lnSpc>
                          <a:spcPts val="1210"/>
                        </a:lnSpc>
                      </a:pPr>
                      <a:r>
                        <a:rPr sz="1200" dirty="0">
                          <a:latin typeface="+mn-lt"/>
                          <a:cs typeface="Times New Roman"/>
                        </a:rPr>
                        <a:t>C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3048331"/>
                  </a:ext>
                </a:extLst>
              </a:tr>
            </a:tbl>
          </a:graphicData>
        </a:graphic>
      </p:graphicFrame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A7707AD1-8E23-5843-9FAC-FFBD63D430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7469549"/>
              </p:ext>
            </p:extLst>
          </p:nvPr>
        </p:nvGraphicFramePr>
        <p:xfrm>
          <a:off x="2267630" y="3429000"/>
          <a:ext cx="2896961" cy="1581697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894755">
                  <a:extLst>
                    <a:ext uri="{9D8B030D-6E8A-4147-A177-3AD203B41FA5}">
                      <a16:colId xmlns:a16="http://schemas.microsoft.com/office/drawing/2014/main" val="1406584542"/>
                    </a:ext>
                  </a:extLst>
                </a:gridCol>
                <a:gridCol w="1107536">
                  <a:extLst>
                    <a:ext uri="{9D8B030D-6E8A-4147-A177-3AD203B41FA5}">
                      <a16:colId xmlns:a16="http://schemas.microsoft.com/office/drawing/2014/main" val="683798363"/>
                    </a:ext>
                  </a:extLst>
                </a:gridCol>
                <a:gridCol w="894670">
                  <a:extLst>
                    <a:ext uri="{9D8B030D-6E8A-4147-A177-3AD203B41FA5}">
                      <a16:colId xmlns:a16="http://schemas.microsoft.com/office/drawing/2014/main" val="3302585375"/>
                    </a:ext>
                  </a:extLst>
                </a:gridCol>
              </a:tblGrid>
              <a:tr h="310192">
                <a:tc>
                  <a:txBody>
                    <a:bodyPr/>
                    <a:lstStyle/>
                    <a:p>
                      <a:pPr marL="47625" algn="ctr">
                        <a:lnSpc>
                          <a:spcPts val="1220"/>
                        </a:lnSpc>
                      </a:pPr>
                      <a:r>
                        <a:rPr sz="1200" spc="-10" dirty="0">
                          <a:latin typeface="+mn-lt"/>
                          <a:cs typeface="Times New Roman"/>
                        </a:rPr>
                        <a:t>NIM</a:t>
                      </a:r>
                      <a:endParaRPr sz="1200" dirty="0">
                        <a:latin typeface="+mn-lt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2865" algn="ctr">
                        <a:lnSpc>
                          <a:spcPts val="1220"/>
                        </a:lnSpc>
                      </a:pPr>
                      <a:r>
                        <a:rPr sz="1200" dirty="0">
                          <a:latin typeface="+mn-lt"/>
                          <a:cs typeface="Times New Roman"/>
                        </a:rPr>
                        <a:t>Nama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2865" algn="ctr">
                        <a:lnSpc>
                          <a:spcPts val="1220"/>
                        </a:lnSpc>
                      </a:pPr>
                      <a:r>
                        <a:rPr sz="1200" spc="10" dirty="0">
                          <a:latin typeface="+mn-lt"/>
                          <a:cs typeface="Times New Roman"/>
                        </a:rPr>
                        <a:t>JK</a:t>
                      </a:r>
                      <a:endParaRPr sz="1200" dirty="0">
                        <a:latin typeface="+mn-lt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53221064"/>
                  </a:ext>
                </a:extLst>
              </a:tr>
              <a:tr h="254301">
                <a:tc>
                  <a:txBody>
                    <a:bodyPr/>
                    <a:lstStyle/>
                    <a:p>
                      <a:pPr marL="47625">
                        <a:lnSpc>
                          <a:spcPts val="1190"/>
                        </a:lnSpc>
                      </a:pPr>
                      <a:r>
                        <a:rPr sz="1200" spc="-5" dirty="0">
                          <a:latin typeface="+mn-lt"/>
                          <a:cs typeface="Times New Roman"/>
                        </a:rPr>
                        <a:t>13598001</a:t>
                      </a:r>
                      <a:endParaRPr sz="1200" dirty="0">
                        <a:latin typeface="+mn-lt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2865">
                        <a:lnSpc>
                          <a:spcPts val="1190"/>
                        </a:lnSpc>
                      </a:pPr>
                      <a:r>
                        <a:rPr sz="1200" dirty="0">
                          <a:latin typeface="+mn-lt"/>
                          <a:cs typeface="Times New Roman"/>
                        </a:rPr>
                        <a:t>Hananto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2865" algn="ctr">
                        <a:lnSpc>
                          <a:spcPts val="1190"/>
                        </a:lnSpc>
                      </a:pPr>
                      <a:r>
                        <a:rPr sz="1200" dirty="0">
                          <a:latin typeface="+mn-lt"/>
                          <a:cs typeface="Times New Roman"/>
                        </a:rPr>
                        <a:t>L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4968586"/>
                  </a:ext>
                </a:extLst>
              </a:tr>
              <a:tr h="254301">
                <a:tc>
                  <a:txBody>
                    <a:bodyPr/>
                    <a:lstStyle/>
                    <a:p>
                      <a:pPr marL="47625">
                        <a:lnSpc>
                          <a:spcPts val="1180"/>
                        </a:lnSpc>
                      </a:pPr>
                      <a:r>
                        <a:rPr sz="1200" spc="-5" dirty="0">
                          <a:latin typeface="+mn-lt"/>
                          <a:cs typeface="Times New Roman"/>
                        </a:rPr>
                        <a:t>13598002</a:t>
                      </a:r>
                      <a:endParaRPr sz="1200" dirty="0">
                        <a:latin typeface="+mn-lt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2865">
                        <a:lnSpc>
                          <a:spcPts val="1180"/>
                        </a:lnSpc>
                      </a:pPr>
                      <a:r>
                        <a:rPr sz="1200" dirty="0">
                          <a:latin typeface="+mn-lt"/>
                          <a:cs typeface="Times New Roman"/>
                        </a:rPr>
                        <a:t>Guntur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2865" algn="ctr">
                        <a:lnSpc>
                          <a:spcPts val="1180"/>
                        </a:lnSpc>
                      </a:pPr>
                      <a:r>
                        <a:rPr sz="1200" dirty="0">
                          <a:latin typeface="+mn-lt"/>
                          <a:cs typeface="Times New Roman"/>
                        </a:rPr>
                        <a:t>L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9432212"/>
                  </a:ext>
                </a:extLst>
              </a:tr>
              <a:tr h="254301">
                <a:tc>
                  <a:txBody>
                    <a:bodyPr/>
                    <a:lstStyle/>
                    <a:p>
                      <a:pPr marL="47625">
                        <a:lnSpc>
                          <a:spcPts val="1175"/>
                        </a:lnSpc>
                      </a:pPr>
                      <a:r>
                        <a:rPr sz="1200" spc="-5" dirty="0">
                          <a:latin typeface="+mn-lt"/>
                          <a:cs typeface="Times New Roman"/>
                        </a:rPr>
                        <a:t>13598004</a:t>
                      </a:r>
                      <a:endParaRPr sz="1200" dirty="0">
                        <a:latin typeface="+mn-lt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2865">
                        <a:lnSpc>
                          <a:spcPts val="1175"/>
                        </a:lnSpc>
                      </a:pPr>
                      <a:r>
                        <a:rPr sz="1200" dirty="0">
                          <a:latin typeface="+mn-lt"/>
                          <a:cs typeface="Times New Roman"/>
                        </a:rPr>
                        <a:t>Heidi</a:t>
                      </a:r>
                      <a:endParaRPr sz="1200">
                        <a:latin typeface="+mn-lt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2865" algn="ctr">
                        <a:lnSpc>
                          <a:spcPts val="1175"/>
                        </a:lnSpc>
                      </a:pPr>
                      <a:r>
                        <a:rPr lang="en-US" sz="1200" dirty="0">
                          <a:latin typeface="+mn-lt"/>
                          <a:cs typeface="Times New Roman"/>
                        </a:rPr>
                        <a:t>P</a:t>
                      </a:r>
                      <a:endParaRPr sz="1200" dirty="0">
                        <a:latin typeface="+mn-lt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72666948"/>
                  </a:ext>
                </a:extLst>
              </a:tr>
              <a:tr h="254301">
                <a:tc>
                  <a:txBody>
                    <a:bodyPr/>
                    <a:lstStyle/>
                    <a:p>
                      <a:pPr marL="47625">
                        <a:lnSpc>
                          <a:spcPts val="1175"/>
                        </a:lnSpc>
                      </a:pPr>
                      <a:r>
                        <a:rPr sz="1200" spc="-5" dirty="0">
                          <a:latin typeface="+mn-lt"/>
                          <a:cs typeface="Times New Roman"/>
                        </a:rPr>
                        <a:t>13598006</a:t>
                      </a:r>
                      <a:endParaRPr sz="1200" dirty="0">
                        <a:latin typeface="+mn-lt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2865">
                        <a:lnSpc>
                          <a:spcPts val="1175"/>
                        </a:lnSpc>
                      </a:pPr>
                      <a:r>
                        <a:rPr sz="1200" dirty="0">
                          <a:latin typeface="+mn-lt"/>
                          <a:cs typeface="Times New Roman"/>
                        </a:rPr>
                        <a:t>Harman</a:t>
                      </a:r>
                      <a:endParaRPr sz="1200">
                        <a:latin typeface="+mn-lt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2865" algn="ctr">
                        <a:lnSpc>
                          <a:spcPts val="1175"/>
                        </a:lnSpc>
                      </a:pPr>
                      <a:r>
                        <a:rPr sz="1200" dirty="0">
                          <a:latin typeface="+mn-lt"/>
                          <a:cs typeface="Times New Roman"/>
                        </a:rPr>
                        <a:t>L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9795458"/>
                  </a:ext>
                </a:extLst>
              </a:tr>
              <a:tr h="254301">
                <a:tc>
                  <a:txBody>
                    <a:bodyPr/>
                    <a:lstStyle/>
                    <a:p>
                      <a:pPr marL="47625">
                        <a:lnSpc>
                          <a:spcPts val="1210"/>
                        </a:lnSpc>
                      </a:pPr>
                      <a:r>
                        <a:rPr sz="1200" spc="-5" dirty="0">
                          <a:latin typeface="+mn-lt"/>
                          <a:cs typeface="Times New Roman"/>
                        </a:rPr>
                        <a:t>13598007</a:t>
                      </a:r>
                      <a:endParaRPr sz="1200" dirty="0">
                        <a:latin typeface="+mn-lt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2865">
                        <a:lnSpc>
                          <a:spcPts val="1210"/>
                        </a:lnSpc>
                      </a:pPr>
                      <a:r>
                        <a:rPr sz="1200" dirty="0">
                          <a:latin typeface="+mn-lt"/>
                          <a:cs typeface="Times New Roman"/>
                        </a:rPr>
                        <a:t>Karim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2865" algn="ctr">
                        <a:lnSpc>
                          <a:spcPts val="1210"/>
                        </a:lnSpc>
                      </a:pPr>
                      <a:r>
                        <a:rPr sz="1200" dirty="0">
                          <a:latin typeface="+mn-lt"/>
                          <a:cs typeface="Times New Roman"/>
                        </a:rPr>
                        <a:t>L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333789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3500654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D780D3-7314-1D47-8165-9A892DE869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Relasi</a:t>
            </a:r>
            <a:r>
              <a:rPr lang="en-US" b="1" dirty="0"/>
              <a:t> </a:t>
            </a:r>
            <a:r>
              <a:rPr lang="en-US" b="1" i="1" dirty="0"/>
              <a:t>n-</a:t>
            </a:r>
            <a:r>
              <a:rPr lang="en-US" b="1" i="1" dirty="0" err="1"/>
              <a:t>ary</a:t>
            </a:r>
            <a:endParaRPr lang="en-US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0B3086-7808-D04C-97F4-7CA1278A98D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lvl="0"/>
            <a:r>
              <a:rPr lang="en-ID" dirty="0" err="1">
                <a:cs typeface="Times New Roman"/>
              </a:rPr>
              <a:t>Tabel</a:t>
            </a:r>
            <a:r>
              <a:rPr lang="en-ID" dirty="0">
                <a:cs typeface="Times New Roman"/>
              </a:rPr>
              <a:t> 1</a:t>
            </a:r>
            <a:endParaRPr lang="en-ID" spc="10" dirty="0">
              <a:latin typeface="Symbol"/>
              <a:cs typeface="Symbol"/>
            </a:endParaRPr>
          </a:p>
          <a:p>
            <a:pPr lvl="0"/>
            <a:endParaRPr lang="en-ID" dirty="0"/>
          </a:p>
          <a:p>
            <a:pPr lvl="0"/>
            <a:endParaRPr lang="en-ID" dirty="0"/>
          </a:p>
          <a:p>
            <a:pPr lvl="0"/>
            <a:endParaRPr lang="en-ID" dirty="0"/>
          </a:p>
          <a:p>
            <a:pPr lvl="0"/>
            <a:r>
              <a:rPr lang="en-ID" dirty="0" err="1"/>
              <a:t>Tabel</a:t>
            </a:r>
            <a:r>
              <a:rPr lang="en-ID" dirty="0"/>
              <a:t> 2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86F167-4324-D34C-9AC0-F520CC22F4B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ID" dirty="0">
                <a:latin typeface="Symbol"/>
                <a:cs typeface="Symbol"/>
              </a:rPr>
              <a:t></a:t>
            </a:r>
            <a:r>
              <a:rPr lang="en-ID" baseline="-14619" dirty="0">
                <a:cs typeface="Times New Roman"/>
              </a:rPr>
              <a:t>NIM, </a:t>
            </a:r>
            <a:r>
              <a:rPr lang="en-ID" spc="15" baseline="-14619" dirty="0">
                <a:cs typeface="Times New Roman"/>
              </a:rPr>
              <a:t>Nama</a:t>
            </a:r>
            <a:r>
              <a:rPr lang="en-ID" spc="10" dirty="0">
                <a:cs typeface="Times New Roman"/>
              </a:rPr>
              <a:t>(MHS1,</a:t>
            </a:r>
            <a:r>
              <a:rPr lang="en-ID" dirty="0">
                <a:cs typeface="Times New Roman"/>
              </a:rPr>
              <a:t> </a:t>
            </a:r>
            <a:r>
              <a:rPr lang="en-ID" spc="10" dirty="0">
                <a:cs typeface="Times New Roman"/>
              </a:rPr>
              <a:t>MHS2)</a:t>
            </a:r>
            <a:endParaRPr lang="en-ID" dirty="0">
              <a:cs typeface="Times New Roman"/>
            </a:endParaRPr>
          </a:p>
          <a:p>
            <a:pPr lvl="0"/>
            <a:endParaRPr lang="en-ID" baseline="9259" dirty="0">
              <a:cs typeface="Times New Roman"/>
            </a:endParaRPr>
          </a:p>
          <a:p>
            <a:pPr lvl="0"/>
            <a:endParaRPr lang="en-ID" baseline="9259" dirty="0">
              <a:cs typeface="Times New Roman"/>
            </a:endParaRPr>
          </a:p>
          <a:p>
            <a:endParaRPr lang="en-US" dirty="0"/>
          </a:p>
        </p:txBody>
      </p:sp>
      <p:graphicFrame>
        <p:nvGraphicFramePr>
          <p:cNvPr id="5" name="Table 6">
            <a:extLst>
              <a:ext uri="{FF2B5EF4-FFF2-40B4-BE49-F238E27FC236}">
                <a16:creationId xmlns:a16="http://schemas.microsoft.com/office/drawing/2014/main" id="{524BB37F-C5CC-CC48-8704-E83AB2A939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0499957"/>
              </p:ext>
            </p:extLst>
          </p:nvPr>
        </p:nvGraphicFramePr>
        <p:xfrm>
          <a:off x="2415325" y="4001294"/>
          <a:ext cx="3197453" cy="2071385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780371">
                  <a:extLst>
                    <a:ext uri="{9D8B030D-6E8A-4147-A177-3AD203B41FA5}">
                      <a16:colId xmlns:a16="http://schemas.microsoft.com/office/drawing/2014/main" val="683798363"/>
                    </a:ext>
                  </a:extLst>
                </a:gridCol>
                <a:gridCol w="865414">
                  <a:extLst>
                    <a:ext uri="{9D8B030D-6E8A-4147-A177-3AD203B41FA5}">
                      <a16:colId xmlns:a16="http://schemas.microsoft.com/office/drawing/2014/main" val="4059178752"/>
                    </a:ext>
                  </a:extLst>
                </a:gridCol>
                <a:gridCol w="1026672">
                  <a:extLst>
                    <a:ext uri="{9D8B030D-6E8A-4147-A177-3AD203B41FA5}">
                      <a16:colId xmlns:a16="http://schemas.microsoft.com/office/drawing/2014/main" val="2160502606"/>
                    </a:ext>
                  </a:extLst>
                </a:gridCol>
                <a:gridCol w="524996">
                  <a:extLst>
                    <a:ext uri="{9D8B030D-6E8A-4147-A177-3AD203B41FA5}">
                      <a16:colId xmlns:a16="http://schemas.microsoft.com/office/drawing/2014/main" val="4191665276"/>
                    </a:ext>
                  </a:extLst>
                </a:gridCol>
              </a:tblGrid>
              <a:tr h="307385">
                <a:tc>
                  <a:txBody>
                    <a:bodyPr/>
                    <a:lstStyle/>
                    <a:p>
                      <a:pPr marL="62865" algn="ctr">
                        <a:lnSpc>
                          <a:spcPts val="1220"/>
                        </a:lnSpc>
                      </a:pPr>
                      <a:r>
                        <a:rPr sz="1200" spc="-10" dirty="0">
                          <a:latin typeface="+mn-lt"/>
                          <a:cs typeface="Times New Roman"/>
                        </a:rPr>
                        <a:t>NIM</a:t>
                      </a:r>
                      <a:endParaRPr sz="1200" dirty="0">
                        <a:latin typeface="+mn-lt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2865" algn="ctr">
                        <a:lnSpc>
                          <a:spcPts val="1220"/>
                        </a:lnSpc>
                      </a:pPr>
                      <a:r>
                        <a:rPr sz="1200" dirty="0">
                          <a:latin typeface="+mn-lt"/>
                          <a:cs typeface="Times New Roman"/>
                        </a:rPr>
                        <a:t>Nama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2865" algn="ctr">
                        <a:lnSpc>
                          <a:spcPts val="1220"/>
                        </a:lnSpc>
                      </a:pPr>
                      <a:r>
                        <a:rPr sz="1200" dirty="0">
                          <a:latin typeface="+mn-lt"/>
                          <a:cs typeface="Times New Roman"/>
                        </a:rPr>
                        <a:t>MatKul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2865" algn="ctr">
                        <a:lnSpc>
                          <a:spcPts val="1220"/>
                        </a:lnSpc>
                      </a:pPr>
                      <a:r>
                        <a:rPr sz="1200" dirty="0">
                          <a:latin typeface="+mn-lt"/>
                          <a:cs typeface="Times New Roman"/>
                        </a:rPr>
                        <a:t>Nilai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53221064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marL="62865">
                        <a:lnSpc>
                          <a:spcPts val="1190"/>
                        </a:lnSpc>
                      </a:pPr>
                      <a:r>
                        <a:rPr sz="1200" spc="-5" dirty="0">
                          <a:latin typeface="+mn-lt"/>
                          <a:cs typeface="Times New Roman"/>
                        </a:rPr>
                        <a:t>13598001</a:t>
                      </a:r>
                      <a:endParaRPr sz="1200" dirty="0">
                        <a:latin typeface="+mn-lt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2865">
                        <a:lnSpc>
                          <a:spcPts val="1190"/>
                        </a:lnSpc>
                      </a:pPr>
                      <a:r>
                        <a:rPr sz="1200" dirty="0">
                          <a:latin typeface="+mn-lt"/>
                          <a:cs typeface="Times New Roman"/>
                        </a:rPr>
                        <a:t>Hananto</a:t>
                      </a:r>
                      <a:endParaRPr sz="1200">
                        <a:latin typeface="+mn-lt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2865">
                        <a:lnSpc>
                          <a:spcPts val="1190"/>
                        </a:lnSpc>
                      </a:pPr>
                      <a:r>
                        <a:rPr sz="1200" dirty="0">
                          <a:latin typeface="+mn-lt"/>
                          <a:cs typeface="Times New Roman"/>
                        </a:rPr>
                        <a:t>Algoritma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2865" algn="ctr">
                        <a:lnSpc>
                          <a:spcPts val="1190"/>
                        </a:lnSpc>
                      </a:pPr>
                      <a:r>
                        <a:rPr sz="1200" dirty="0">
                          <a:latin typeface="+mn-lt"/>
                          <a:cs typeface="Times New Roman"/>
                        </a:rPr>
                        <a:t>A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4968586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marL="62865">
                        <a:lnSpc>
                          <a:spcPts val="1180"/>
                        </a:lnSpc>
                      </a:pPr>
                      <a:r>
                        <a:rPr sz="1200" spc="-5" dirty="0">
                          <a:latin typeface="+mn-lt"/>
                          <a:cs typeface="Times New Roman"/>
                        </a:rPr>
                        <a:t>13598001</a:t>
                      </a:r>
                      <a:endParaRPr sz="1200" dirty="0">
                        <a:latin typeface="+mn-lt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2865">
                        <a:lnSpc>
                          <a:spcPts val="1180"/>
                        </a:lnSpc>
                      </a:pPr>
                      <a:r>
                        <a:rPr sz="1200" dirty="0">
                          <a:latin typeface="+mn-lt"/>
                          <a:cs typeface="Times New Roman"/>
                        </a:rPr>
                        <a:t>Hananto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2865">
                        <a:lnSpc>
                          <a:spcPts val="1180"/>
                        </a:lnSpc>
                      </a:pPr>
                      <a:r>
                        <a:rPr sz="1200" dirty="0">
                          <a:latin typeface="+mn-lt"/>
                          <a:cs typeface="Times New Roman"/>
                        </a:rPr>
                        <a:t>Basisdata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2865" algn="ctr">
                        <a:lnSpc>
                          <a:spcPts val="1180"/>
                        </a:lnSpc>
                      </a:pPr>
                      <a:r>
                        <a:rPr sz="1200" dirty="0">
                          <a:latin typeface="+mn-lt"/>
                          <a:cs typeface="Times New Roman"/>
                        </a:rPr>
                        <a:t>B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9432212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marL="62865">
                        <a:lnSpc>
                          <a:spcPts val="1175"/>
                        </a:lnSpc>
                      </a:pPr>
                      <a:r>
                        <a:rPr sz="1200" spc="-5" dirty="0">
                          <a:latin typeface="+mn-lt"/>
                          <a:cs typeface="Times New Roman"/>
                        </a:rPr>
                        <a:t>13598004</a:t>
                      </a:r>
                      <a:endParaRPr sz="1200" dirty="0">
                        <a:latin typeface="+mn-lt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2865">
                        <a:lnSpc>
                          <a:spcPts val="1175"/>
                        </a:lnSpc>
                      </a:pPr>
                      <a:r>
                        <a:rPr sz="1200" dirty="0">
                          <a:latin typeface="+mn-lt"/>
                          <a:cs typeface="Times New Roman"/>
                        </a:rPr>
                        <a:t>Heidi</a:t>
                      </a:r>
                      <a:endParaRPr sz="1200">
                        <a:latin typeface="+mn-lt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2865">
                        <a:lnSpc>
                          <a:spcPts val="1175"/>
                        </a:lnSpc>
                      </a:pPr>
                      <a:r>
                        <a:rPr sz="1200" dirty="0">
                          <a:latin typeface="+mn-lt"/>
                          <a:cs typeface="Times New Roman"/>
                        </a:rPr>
                        <a:t>Kalkulus</a:t>
                      </a:r>
                      <a:r>
                        <a:rPr sz="1200" spc="-10" dirty="0">
                          <a:latin typeface="+mn-lt"/>
                          <a:cs typeface="Times New Roman"/>
                        </a:rPr>
                        <a:t> </a:t>
                      </a:r>
                      <a:r>
                        <a:rPr sz="1200" dirty="0">
                          <a:latin typeface="+mn-lt"/>
                          <a:cs typeface="Times New Roman"/>
                        </a:rPr>
                        <a:t>I</a:t>
                      </a:r>
                      <a:endParaRPr sz="1200">
                        <a:latin typeface="+mn-lt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2865" algn="ctr">
                        <a:lnSpc>
                          <a:spcPts val="1175"/>
                        </a:lnSpc>
                      </a:pPr>
                      <a:r>
                        <a:rPr sz="1200" dirty="0">
                          <a:latin typeface="+mn-lt"/>
                          <a:cs typeface="Times New Roman"/>
                        </a:rPr>
                        <a:t>B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72666948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marL="62865">
                        <a:lnSpc>
                          <a:spcPts val="1175"/>
                        </a:lnSpc>
                      </a:pPr>
                      <a:r>
                        <a:rPr sz="1200" spc="-5" dirty="0">
                          <a:latin typeface="+mn-lt"/>
                          <a:cs typeface="Times New Roman"/>
                        </a:rPr>
                        <a:t>13598006</a:t>
                      </a:r>
                      <a:endParaRPr sz="1200" dirty="0">
                        <a:latin typeface="+mn-lt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2865">
                        <a:lnSpc>
                          <a:spcPts val="1175"/>
                        </a:lnSpc>
                      </a:pPr>
                      <a:r>
                        <a:rPr sz="1200" dirty="0">
                          <a:latin typeface="+mn-lt"/>
                          <a:cs typeface="Times New Roman"/>
                        </a:rPr>
                        <a:t>Harman</a:t>
                      </a:r>
                      <a:endParaRPr sz="1200">
                        <a:latin typeface="+mn-lt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2865">
                        <a:lnSpc>
                          <a:spcPts val="1175"/>
                        </a:lnSpc>
                      </a:pPr>
                      <a:r>
                        <a:rPr sz="1200" dirty="0">
                          <a:latin typeface="+mn-lt"/>
                          <a:cs typeface="Times New Roman"/>
                        </a:rPr>
                        <a:t>Teori</a:t>
                      </a:r>
                      <a:r>
                        <a:rPr sz="1200" spc="-25" dirty="0">
                          <a:latin typeface="+mn-lt"/>
                          <a:cs typeface="Times New Roman"/>
                        </a:rPr>
                        <a:t> </a:t>
                      </a:r>
                      <a:r>
                        <a:rPr sz="1200" dirty="0">
                          <a:latin typeface="+mn-lt"/>
                          <a:cs typeface="Times New Roman"/>
                        </a:rPr>
                        <a:t>Bahasa</a:t>
                      </a:r>
                      <a:endParaRPr sz="1200">
                        <a:latin typeface="+mn-lt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2865" algn="ctr">
                        <a:lnSpc>
                          <a:spcPts val="1175"/>
                        </a:lnSpc>
                      </a:pPr>
                      <a:r>
                        <a:rPr sz="1200" dirty="0">
                          <a:latin typeface="+mn-lt"/>
                          <a:cs typeface="Times New Roman"/>
                        </a:rPr>
                        <a:t>C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9795458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marL="62865">
                        <a:lnSpc>
                          <a:spcPts val="1195"/>
                        </a:lnSpc>
                      </a:pPr>
                      <a:r>
                        <a:rPr sz="1200" spc="-5" dirty="0">
                          <a:latin typeface="+mn-lt"/>
                          <a:cs typeface="Times New Roman"/>
                        </a:rPr>
                        <a:t>13598006</a:t>
                      </a:r>
                      <a:endParaRPr sz="1200" dirty="0">
                        <a:latin typeface="+mn-lt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2865">
                        <a:lnSpc>
                          <a:spcPts val="1195"/>
                        </a:lnSpc>
                      </a:pPr>
                      <a:r>
                        <a:rPr sz="1200" dirty="0">
                          <a:latin typeface="+mn-lt"/>
                          <a:cs typeface="Times New Roman"/>
                        </a:rPr>
                        <a:t>Harman</a:t>
                      </a:r>
                      <a:endParaRPr sz="1200">
                        <a:latin typeface="+mn-lt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2865">
                        <a:lnSpc>
                          <a:spcPts val="1195"/>
                        </a:lnSpc>
                      </a:pPr>
                      <a:r>
                        <a:rPr sz="1200" dirty="0">
                          <a:latin typeface="+mn-lt"/>
                          <a:cs typeface="Times New Roman"/>
                        </a:rPr>
                        <a:t>Agama</a:t>
                      </a:r>
                      <a:endParaRPr sz="1200">
                        <a:latin typeface="+mn-lt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2865" algn="ctr">
                        <a:lnSpc>
                          <a:spcPts val="1195"/>
                        </a:lnSpc>
                      </a:pPr>
                      <a:r>
                        <a:rPr sz="1200" dirty="0">
                          <a:latin typeface="+mn-lt"/>
                          <a:cs typeface="Times New Roman"/>
                        </a:rPr>
                        <a:t>A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33378969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marL="62865">
                        <a:lnSpc>
                          <a:spcPts val="1195"/>
                        </a:lnSpc>
                      </a:pPr>
                      <a:r>
                        <a:rPr sz="1200" spc="-5" dirty="0">
                          <a:latin typeface="+mn-lt"/>
                          <a:cs typeface="Times New Roman"/>
                        </a:rPr>
                        <a:t>13598009</a:t>
                      </a:r>
                      <a:endParaRPr sz="1200" dirty="0">
                        <a:latin typeface="+mn-lt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2865">
                        <a:lnSpc>
                          <a:spcPts val="1195"/>
                        </a:lnSpc>
                      </a:pPr>
                      <a:r>
                        <a:rPr sz="1200" dirty="0">
                          <a:latin typeface="+mn-lt"/>
                          <a:cs typeface="Times New Roman"/>
                        </a:rPr>
                        <a:t>Junaidi</a:t>
                      </a:r>
                      <a:endParaRPr sz="1200">
                        <a:latin typeface="+mn-lt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2865">
                        <a:lnSpc>
                          <a:spcPts val="1195"/>
                        </a:lnSpc>
                      </a:pPr>
                      <a:r>
                        <a:rPr sz="1200" dirty="0">
                          <a:latin typeface="+mn-lt"/>
                          <a:cs typeface="Times New Roman"/>
                        </a:rPr>
                        <a:t>Statisitik</a:t>
                      </a:r>
                      <a:endParaRPr sz="1200">
                        <a:latin typeface="+mn-lt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2865" algn="ctr">
                        <a:lnSpc>
                          <a:spcPts val="1195"/>
                        </a:lnSpc>
                      </a:pPr>
                      <a:r>
                        <a:rPr sz="1200" dirty="0">
                          <a:latin typeface="+mn-lt"/>
                          <a:cs typeface="Times New Roman"/>
                        </a:rPr>
                        <a:t>B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41845673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marL="62865">
                        <a:lnSpc>
                          <a:spcPts val="1210"/>
                        </a:lnSpc>
                      </a:pPr>
                      <a:r>
                        <a:rPr sz="1200" spc="-5" dirty="0">
                          <a:latin typeface="+mn-lt"/>
                          <a:cs typeface="Times New Roman"/>
                        </a:rPr>
                        <a:t>13598010</a:t>
                      </a:r>
                      <a:endParaRPr sz="1200" dirty="0">
                        <a:latin typeface="+mn-lt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2865">
                        <a:lnSpc>
                          <a:spcPts val="1210"/>
                        </a:lnSpc>
                      </a:pPr>
                      <a:r>
                        <a:rPr sz="1200" dirty="0">
                          <a:latin typeface="+mn-lt"/>
                          <a:cs typeface="Times New Roman"/>
                        </a:rPr>
                        <a:t>Farizka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2865">
                        <a:lnSpc>
                          <a:spcPts val="1210"/>
                        </a:lnSpc>
                      </a:pPr>
                      <a:r>
                        <a:rPr sz="1200" dirty="0">
                          <a:latin typeface="+mn-lt"/>
                          <a:cs typeface="Times New Roman"/>
                        </a:rPr>
                        <a:t>Otomata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2865" algn="ctr">
                        <a:lnSpc>
                          <a:spcPts val="1210"/>
                        </a:lnSpc>
                      </a:pPr>
                      <a:r>
                        <a:rPr sz="1200" dirty="0">
                          <a:latin typeface="+mn-lt"/>
                          <a:cs typeface="Times New Roman"/>
                        </a:rPr>
                        <a:t>C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3048331"/>
                  </a:ext>
                </a:extLst>
              </a:tr>
            </a:tbl>
          </a:graphicData>
        </a:graphic>
      </p:graphicFrame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A7707AD1-8E23-5843-9FAC-FFBD63D430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7718425"/>
              </p:ext>
            </p:extLst>
          </p:nvPr>
        </p:nvGraphicFramePr>
        <p:xfrm>
          <a:off x="2415325" y="1905246"/>
          <a:ext cx="2896961" cy="1581697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894755">
                  <a:extLst>
                    <a:ext uri="{9D8B030D-6E8A-4147-A177-3AD203B41FA5}">
                      <a16:colId xmlns:a16="http://schemas.microsoft.com/office/drawing/2014/main" val="1406584542"/>
                    </a:ext>
                  </a:extLst>
                </a:gridCol>
                <a:gridCol w="1107536">
                  <a:extLst>
                    <a:ext uri="{9D8B030D-6E8A-4147-A177-3AD203B41FA5}">
                      <a16:colId xmlns:a16="http://schemas.microsoft.com/office/drawing/2014/main" val="683798363"/>
                    </a:ext>
                  </a:extLst>
                </a:gridCol>
                <a:gridCol w="894670">
                  <a:extLst>
                    <a:ext uri="{9D8B030D-6E8A-4147-A177-3AD203B41FA5}">
                      <a16:colId xmlns:a16="http://schemas.microsoft.com/office/drawing/2014/main" val="3302585375"/>
                    </a:ext>
                  </a:extLst>
                </a:gridCol>
              </a:tblGrid>
              <a:tr h="310192">
                <a:tc>
                  <a:txBody>
                    <a:bodyPr/>
                    <a:lstStyle/>
                    <a:p>
                      <a:pPr marL="47625" algn="ctr">
                        <a:lnSpc>
                          <a:spcPts val="1220"/>
                        </a:lnSpc>
                      </a:pPr>
                      <a:r>
                        <a:rPr sz="1200" spc="-10" dirty="0">
                          <a:latin typeface="+mn-lt"/>
                          <a:cs typeface="Times New Roman"/>
                        </a:rPr>
                        <a:t>NIM</a:t>
                      </a:r>
                      <a:endParaRPr sz="1200" dirty="0">
                        <a:latin typeface="+mn-lt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2865" algn="ctr">
                        <a:lnSpc>
                          <a:spcPts val="1220"/>
                        </a:lnSpc>
                      </a:pPr>
                      <a:r>
                        <a:rPr sz="1200" dirty="0">
                          <a:latin typeface="+mn-lt"/>
                          <a:cs typeface="Times New Roman"/>
                        </a:rPr>
                        <a:t>Nama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2865" algn="ctr">
                        <a:lnSpc>
                          <a:spcPts val="1220"/>
                        </a:lnSpc>
                      </a:pPr>
                      <a:r>
                        <a:rPr sz="1200" spc="10" dirty="0">
                          <a:latin typeface="+mn-lt"/>
                          <a:cs typeface="Times New Roman"/>
                        </a:rPr>
                        <a:t>JK</a:t>
                      </a:r>
                      <a:endParaRPr sz="1200" dirty="0">
                        <a:latin typeface="+mn-lt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53221064"/>
                  </a:ext>
                </a:extLst>
              </a:tr>
              <a:tr h="254301">
                <a:tc>
                  <a:txBody>
                    <a:bodyPr/>
                    <a:lstStyle/>
                    <a:p>
                      <a:pPr marL="47625">
                        <a:lnSpc>
                          <a:spcPts val="1190"/>
                        </a:lnSpc>
                      </a:pPr>
                      <a:r>
                        <a:rPr sz="1200" spc="-5" dirty="0">
                          <a:latin typeface="+mn-lt"/>
                          <a:cs typeface="Times New Roman"/>
                        </a:rPr>
                        <a:t>13598001</a:t>
                      </a:r>
                      <a:endParaRPr sz="1200" dirty="0">
                        <a:latin typeface="+mn-lt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2865">
                        <a:lnSpc>
                          <a:spcPts val="1190"/>
                        </a:lnSpc>
                      </a:pPr>
                      <a:r>
                        <a:rPr sz="1200" dirty="0">
                          <a:latin typeface="+mn-lt"/>
                          <a:cs typeface="Times New Roman"/>
                        </a:rPr>
                        <a:t>Hananto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2865" algn="ctr">
                        <a:lnSpc>
                          <a:spcPts val="1190"/>
                        </a:lnSpc>
                      </a:pPr>
                      <a:r>
                        <a:rPr sz="1200" dirty="0">
                          <a:latin typeface="+mn-lt"/>
                          <a:cs typeface="Times New Roman"/>
                        </a:rPr>
                        <a:t>L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4968586"/>
                  </a:ext>
                </a:extLst>
              </a:tr>
              <a:tr h="254301">
                <a:tc>
                  <a:txBody>
                    <a:bodyPr/>
                    <a:lstStyle/>
                    <a:p>
                      <a:pPr marL="47625">
                        <a:lnSpc>
                          <a:spcPts val="1180"/>
                        </a:lnSpc>
                      </a:pPr>
                      <a:r>
                        <a:rPr sz="1200" spc="-5" dirty="0">
                          <a:latin typeface="+mn-lt"/>
                          <a:cs typeface="Times New Roman"/>
                        </a:rPr>
                        <a:t>13598002</a:t>
                      </a:r>
                      <a:endParaRPr sz="1200" dirty="0">
                        <a:latin typeface="+mn-lt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2865">
                        <a:lnSpc>
                          <a:spcPts val="1180"/>
                        </a:lnSpc>
                      </a:pPr>
                      <a:r>
                        <a:rPr sz="1200" dirty="0">
                          <a:latin typeface="+mn-lt"/>
                          <a:cs typeface="Times New Roman"/>
                        </a:rPr>
                        <a:t>Guntur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2865" algn="ctr">
                        <a:lnSpc>
                          <a:spcPts val="1180"/>
                        </a:lnSpc>
                      </a:pPr>
                      <a:r>
                        <a:rPr sz="1200" dirty="0">
                          <a:latin typeface="+mn-lt"/>
                          <a:cs typeface="Times New Roman"/>
                        </a:rPr>
                        <a:t>L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9432212"/>
                  </a:ext>
                </a:extLst>
              </a:tr>
              <a:tr h="254301">
                <a:tc>
                  <a:txBody>
                    <a:bodyPr/>
                    <a:lstStyle/>
                    <a:p>
                      <a:pPr marL="47625">
                        <a:lnSpc>
                          <a:spcPts val="1175"/>
                        </a:lnSpc>
                      </a:pPr>
                      <a:r>
                        <a:rPr sz="1200" spc="-5" dirty="0">
                          <a:latin typeface="+mn-lt"/>
                          <a:cs typeface="Times New Roman"/>
                        </a:rPr>
                        <a:t>13598004</a:t>
                      </a:r>
                      <a:endParaRPr sz="1200" dirty="0">
                        <a:latin typeface="+mn-lt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2865">
                        <a:lnSpc>
                          <a:spcPts val="1175"/>
                        </a:lnSpc>
                      </a:pPr>
                      <a:r>
                        <a:rPr sz="1200" dirty="0">
                          <a:latin typeface="+mn-lt"/>
                          <a:cs typeface="Times New Roman"/>
                        </a:rPr>
                        <a:t>Heidi</a:t>
                      </a:r>
                      <a:endParaRPr sz="1200">
                        <a:latin typeface="+mn-lt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2865" algn="ctr">
                        <a:lnSpc>
                          <a:spcPts val="1175"/>
                        </a:lnSpc>
                      </a:pPr>
                      <a:r>
                        <a:rPr lang="en-US" sz="1200" dirty="0">
                          <a:latin typeface="+mn-lt"/>
                          <a:cs typeface="Times New Roman"/>
                        </a:rPr>
                        <a:t>P</a:t>
                      </a:r>
                      <a:endParaRPr sz="1200" dirty="0">
                        <a:latin typeface="+mn-lt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72666948"/>
                  </a:ext>
                </a:extLst>
              </a:tr>
              <a:tr h="254301">
                <a:tc>
                  <a:txBody>
                    <a:bodyPr/>
                    <a:lstStyle/>
                    <a:p>
                      <a:pPr marL="47625">
                        <a:lnSpc>
                          <a:spcPts val="1175"/>
                        </a:lnSpc>
                      </a:pPr>
                      <a:r>
                        <a:rPr sz="1200" spc="-5" dirty="0">
                          <a:latin typeface="+mn-lt"/>
                          <a:cs typeface="Times New Roman"/>
                        </a:rPr>
                        <a:t>13598006</a:t>
                      </a:r>
                      <a:endParaRPr sz="1200" dirty="0">
                        <a:latin typeface="+mn-lt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2865">
                        <a:lnSpc>
                          <a:spcPts val="1175"/>
                        </a:lnSpc>
                      </a:pPr>
                      <a:r>
                        <a:rPr sz="1200" dirty="0">
                          <a:latin typeface="+mn-lt"/>
                          <a:cs typeface="Times New Roman"/>
                        </a:rPr>
                        <a:t>Harman</a:t>
                      </a:r>
                      <a:endParaRPr sz="1200">
                        <a:latin typeface="+mn-lt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2865" algn="ctr">
                        <a:lnSpc>
                          <a:spcPts val="1175"/>
                        </a:lnSpc>
                      </a:pPr>
                      <a:r>
                        <a:rPr sz="1200" dirty="0">
                          <a:latin typeface="+mn-lt"/>
                          <a:cs typeface="Times New Roman"/>
                        </a:rPr>
                        <a:t>L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9795458"/>
                  </a:ext>
                </a:extLst>
              </a:tr>
              <a:tr h="254301">
                <a:tc>
                  <a:txBody>
                    <a:bodyPr/>
                    <a:lstStyle/>
                    <a:p>
                      <a:pPr marL="47625">
                        <a:lnSpc>
                          <a:spcPts val="1210"/>
                        </a:lnSpc>
                      </a:pPr>
                      <a:r>
                        <a:rPr sz="1200" spc="-5" dirty="0">
                          <a:latin typeface="+mn-lt"/>
                          <a:cs typeface="Times New Roman"/>
                        </a:rPr>
                        <a:t>13598007</a:t>
                      </a:r>
                      <a:endParaRPr sz="1200" dirty="0">
                        <a:latin typeface="+mn-lt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2865">
                        <a:lnSpc>
                          <a:spcPts val="1210"/>
                        </a:lnSpc>
                      </a:pPr>
                      <a:r>
                        <a:rPr sz="1200" dirty="0">
                          <a:latin typeface="+mn-lt"/>
                          <a:cs typeface="Times New Roman"/>
                        </a:rPr>
                        <a:t>Karim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2865" algn="ctr">
                        <a:lnSpc>
                          <a:spcPts val="1210"/>
                        </a:lnSpc>
                      </a:pPr>
                      <a:r>
                        <a:rPr sz="1200" dirty="0">
                          <a:latin typeface="+mn-lt"/>
                          <a:cs typeface="Times New Roman"/>
                        </a:rPr>
                        <a:t>L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33378969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AB402040-7117-CE4E-9B48-45A2BDB4E5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3922417"/>
              </p:ext>
            </p:extLst>
          </p:nvPr>
        </p:nvGraphicFramePr>
        <p:xfrm>
          <a:off x="6793394" y="2703250"/>
          <a:ext cx="3939212" cy="1567385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890960">
                  <a:extLst>
                    <a:ext uri="{9D8B030D-6E8A-4147-A177-3AD203B41FA5}">
                      <a16:colId xmlns:a16="http://schemas.microsoft.com/office/drawing/2014/main" val="683798363"/>
                    </a:ext>
                  </a:extLst>
                </a:gridCol>
                <a:gridCol w="1080728">
                  <a:extLst>
                    <a:ext uri="{9D8B030D-6E8A-4147-A177-3AD203B41FA5}">
                      <a16:colId xmlns:a16="http://schemas.microsoft.com/office/drawing/2014/main" val="4059178752"/>
                    </a:ext>
                  </a:extLst>
                </a:gridCol>
                <a:gridCol w="463428">
                  <a:extLst>
                    <a:ext uri="{9D8B030D-6E8A-4147-A177-3AD203B41FA5}">
                      <a16:colId xmlns:a16="http://schemas.microsoft.com/office/drawing/2014/main" val="4137122762"/>
                    </a:ext>
                  </a:extLst>
                </a:gridCol>
                <a:gridCol w="980549">
                  <a:extLst>
                    <a:ext uri="{9D8B030D-6E8A-4147-A177-3AD203B41FA5}">
                      <a16:colId xmlns:a16="http://schemas.microsoft.com/office/drawing/2014/main" val="2160502606"/>
                    </a:ext>
                  </a:extLst>
                </a:gridCol>
                <a:gridCol w="523547">
                  <a:extLst>
                    <a:ext uri="{9D8B030D-6E8A-4147-A177-3AD203B41FA5}">
                      <a16:colId xmlns:a16="http://schemas.microsoft.com/office/drawing/2014/main" val="4191665276"/>
                    </a:ext>
                  </a:extLst>
                </a:gridCol>
              </a:tblGrid>
              <a:tr h="307385">
                <a:tc>
                  <a:txBody>
                    <a:bodyPr/>
                    <a:lstStyle/>
                    <a:p>
                      <a:pPr marL="62865" algn="ctr">
                        <a:lnSpc>
                          <a:spcPts val="1220"/>
                        </a:lnSpc>
                      </a:pPr>
                      <a:r>
                        <a:rPr sz="1200" spc="-10" dirty="0">
                          <a:latin typeface="+mn-lt"/>
                          <a:cs typeface="Times New Roman"/>
                        </a:rPr>
                        <a:t>NIM</a:t>
                      </a:r>
                      <a:endParaRPr sz="1200" dirty="0">
                        <a:latin typeface="+mn-lt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2865" algn="ctr">
                        <a:lnSpc>
                          <a:spcPts val="1220"/>
                        </a:lnSpc>
                      </a:pPr>
                      <a:r>
                        <a:rPr sz="1200" dirty="0">
                          <a:latin typeface="+mn-lt"/>
                          <a:cs typeface="Times New Roman"/>
                        </a:rPr>
                        <a:t>Nama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2865" algn="ctr">
                        <a:lnSpc>
                          <a:spcPts val="1220"/>
                        </a:lnSpc>
                      </a:pPr>
                      <a:r>
                        <a:rPr lang="en-US" sz="1200" dirty="0">
                          <a:latin typeface="+mn-lt"/>
                          <a:cs typeface="Times New Roman"/>
                        </a:rPr>
                        <a:t>JK</a:t>
                      </a:r>
                      <a:endParaRPr sz="1200" dirty="0">
                        <a:latin typeface="+mn-lt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2865" algn="ctr">
                        <a:lnSpc>
                          <a:spcPts val="1220"/>
                        </a:lnSpc>
                      </a:pPr>
                      <a:r>
                        <a:rPr sz="1200" dirty="0" err="1">
                          <a:latin typeface="+mn-lt"/>
                          <a:cs typeface="Times New Roman"/>
                        </a:rPr>
                        <a:t>MatKul</a:t>
                      </a:r>
                      <a:endParaRPr sz="1200" dirty="0">
                        <a:latin typeface="+mn-lt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2865" algn="ctr">
                        <a:lnSpc>
                          <a:spcPts val="1220"/>
                        </a:lnSpc>
                      </a:pPr>
                      <a:r>
                        <a:rPr sz="1200" dirty="0">
                          <a:latin typeface="+mn-lt"/>
                          <a:cs typeface="Times New Roman"/>
                        </a:rPr>
                        <a:t>Nilai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53221064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marL="62865">
                        <a:lnSpc>
                          <a:spcPts val="1190"/>
                        </a:lnSpc>
                      </a:pPr>
                      <a:r>
                        <a:rPr sz="1200" spc="-5" dirty="0">
                          <a:latin typeface="+mn-lt"/>
                          <a:cs typeface="Times New Roman"/>
                        </a:rPr>
                        <a:t>13598001</a:t>
                      </a:r>
                      <a:endParaRPr sz="1200" dirty="0">
                        <a:latin typeface="+mn-lt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2865">
                        <a:lnSpc>
                          <a:spcPts val="1190"/>
                        </a:lnSpc>
                      </a:pPr>
                      <a:r>
                        <a:rPr sz="1200" dirty="0">
                          <a:latin typeface="+mn-lt"/>
                          <a:cs typeface="Times New Roman"/>
                        </a:rPr>
                        <a:t>Hananto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2865" algn="ctr">
                        <a:lnSpc>
                          <a:spcPts val="1190"/>
                        </a:lnSpc>
                      </a:pPr>
                      <a:r>
                        <a:rPr lang="en-US" sz="1200" dirty="0">
                          <a:latin typeface="+mn-lt"/>
                          <a:cs typeface="Times New Roman"/>
                        </a:rPr>
                        <a:t>L</a:t>
                      </a:r>
                      <a:endParaRPr sz="1200" dirty="0">
                        <a:latin typeface="+mn-lt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2865">
                        <a:lnSpc>
                          <a:spcPts val="1190"/>
                        </a:lnSpc>
                      </a:pPr>
                      <a:r>
                        <a:rPr sz="1200" dirty="0">
                          <a:latin typeface="+mn-lt"/>
                          <a:cs typeface="Times New Roman"/>
                        </a:rPr>
                        <a:t>Algoritma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2865" algn="ctr">
                        <a:lnSpc>
                          <a:spcPts val="1190"/>
                        </a:lnSpc>
                      </a:pPr>
                      <a:r>
                        <a:rPr sz="1200" dirty="0">
                          <a:latin typeface="+mn-lt"/>
                          <a:cs typeface="Times New Roman"/>
                        </a:rPr>
                        <a:t>A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4968586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marL="62865">
                        <a:lnSpc>
                          <a:spcPts val="1180"/>
                        </a:lnSpc>
                      </a:pPr>
                      <a:r>
                        <a:rPr sz="1200" spc="-5" dirty="0">
                          <a:latin typeface="+mn-lt"/>
                          <a:cs typeface="Times New Roman"/>
                        </a:rPr>
                        <a:t>13598001</a:t>
                      </a:r>
                      <a:endParaRPr sz="1200" dirty="0">
                        <a:latin typeface="+mn-lt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2865">
                        <a:lnSpc>
                          <a:spcPts val="1180"/>
                        </a:lnSpc>
                      </a:pPr>
                      <a:r>
                        <a:rPr sz="1200" dirty="0">
                          <a:latin typeface="+mn-lt"/>
                          <a:cs typeface="Times New Roman"/>
                        </a:rPr>
                        <a:t>Hananto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2865" algn="ctr">
                        <a:lnSpc>
                          <a:spcPts val="1180"/>
                        </a:lnSpc>
                      </a:pPr>
                      <a:r>
                        <a:rPr lang="en-US" sz="1200" dirty="0">
                          <a:latin typeface="+mn-lt"/>
                          <a:cs typeface="Times New Roman"/>
                        </a:rPr>
                        <a:t>L</a:t>
                      </a:r>
                      <a:endParaRPr sz="1200" dirty="0">
                        <a:latin typeface="+mn-lt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2865">
                        <a:lnSpc>
                          <a:spcPts val="1180"/>
                        </a:lnSpc>
                      </a:pPr>
                      <a:r>
                        <a:rPr sz="1200" dirty="0">
                          <a:latin typeface="+mn-lt"/>
                          <a:cs typeface="Times New Roman"/>
                        </a:rPr>
                        <a:t>Basisdata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2865" algn="ctr">
                        <a:lnSpc>
                          <a:spcPts val="1180"/>
                        </a:lnSpc>
                      </a:pPr>
                      <a:r>
                        <a:rPr sz="1200" dirty="0">
                          <a:latin typeface="+mn-lt"/>
                          <a:cs typeface="Times New Roman"/>
                        </a:rPr>
                        <a:t>B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9432212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marL="62865">
                        <a:lnSpc>
                          <a:spcPts val="1175"/>
                        </a:lnSpc>
                      </a:pPr>
                      <a:r>
                        <a:rPr sz="1200" spc="-5" dirty="0">
                          <a:latin typeface="+mn-lt"/>
                          <a:cs typeface="Times New Roman"/>
                        </a:rPr>
                        <a:t>13598004</a:t>
                      </a:r>
                      <a:endParaRPr sz="1200" dirty="0">
                        <a:latin typeface="+mn-lt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2865">
                        <a:lnSpc>
                          <a:spcPts val="1175"/>
                        </a:lnSpc>
                      </a:pPr>
                      <a:r>
                        <a:rPr sz="1200" dirty="0">
                          <a:latin typeface="+mn-lt"/>
                          <a:cs typeface="Times New Roman"/>
                        </a:rPr>
                        <a:t>Heidi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2865" algn="ctr">
                        <a:lnSpc>
                          <a:spcPts val="1175"/>
                        </a:lnSpc>
                      </a:pPr>
                      <a:r>
                        <a:rPr lang="en-US" sz="1200" dirty="0">
                          <a:latin typeface="+mn-lt"/>
                          <a:cs typeface="Times New Roman"/>
                        </a:rPr>
                        <a:t>P</a:t>
                      </a:r>
                      <a:endParaRPr sz="1200" dirty="0">
                        <a:latin typeface="+mn-lt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2865">
                        <a:lnSpc>
                          <a:spcPts val="1175"/>
                        </a:lnSpc>
                      </a:pPr>
                      <a:r>
                        <a:rPr sz="1200" dirty="0">
                          <a:latin typeface="+mn-lt"/>
                          <a:cs typeface="Times New Roman"/>
                        </a:rPr>
                        <a:t>Kalkulus</a:t>
                      </a:r>
                      <a:r>
                        <a:rPr sz="1200" spc="-10" dirty="0">
                          <a:latin typeface="+mn-lt"/>
                          <a:cs typeface="Times New Roman"/>
                        </a:rPr>
                        <a:t> </a:t>
                      </a:r>
                      <a:r>
                        <a:rPr sz="1200" dirty="0">
                          <a:latin typeface="+mn-lt"/>
                          <a:cs typeface="Times New Roman"/>
                        </a:rPr>
                        <a:t>I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2865" algn="ctr">
                        <a:lnSpc>
                          <a:spcPts val="1175"/>
                        </a:lnSpc>
                      </a:pPr>
                      <a:r>
                        <a:rPr sz="1200" dirty="0">
                          <a:latin typeface="+mn-lt"/>
                          <a:cs typeface="Times New Roman"/>
                        </a:rPr>
                        <a:t>B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72666948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marL="62865">
                        <a:lnSpc>
                          <a:spcPts val="1175"/>
                        </a:lnSpc>
                      </a:pPr>
                      <a:r>
                        <a:rPr sz="1200" spc="-5" dirty="0">
                          <a:latin typeface="+mn-lt"/>
                          <a:cs typeface="Times New Roman"/>
                        </a:rPr>
                        <a:t>13598006</a:t>
                      </a:r>
                      <a:endParaRPr sz="1200" dirty="0">
                        <a:latin typeface="+mn-lt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2865">
                        <a:lnSpc>
                          <a:spcPts val="1175"/>
                        </a:lnSpc>
                      </a:pPr>
                      <a:r>
                        <a:rPr sz="1200" dirty="0">
                          <a:latin typeface="+mn-lt"/>
                          <a:cs typeface="Times New Roman"/>
                        </a:rPr>
                        <a:t>Harman</a:t>
                      </a:r>
                      <a:endParaRPr sz="1200">
                        <a:latin typeface="+mn-lt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2865" algn="ctr">
                        <a:lnSpc>
                          <a:spcPts val="1175"/>
                        </a:lnSpc>
                      </a:pPr>
                      <a:r>
                        <a:rPr lang="en-US" sz="1200" dirty="0">
                          <a:latin typeface="+mn-lt"/>
                          <a:cs typeface="Times New Roman"/>
                        </a:rPr>
                        <a:t>L</a:t>
                      </a:r>
                      <a:endParaRPr sz="1200" dirty="0">
                        <a:latin typeface="+mn-lt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2865">
                        <a:lnSpc>
                          <a:spcPts val="1175"/>
                        </a:lnSpc>
                      </a:pPr>
                      <a:r>
                        <a:rPr sz="1200" dirty="0" err="1">
                          <a:latin typeface="+mn-lt"/>
                          <a:cs typeface="Times New Roman"/>
                        </a:rPr>
                        <a:t>Teori</a:t>
                      </a:r>
                      <a:r>
                        <a:rPr sz="1200" spc="-25" dirty="0">
                          <a:latin typeface="+mn-lt"/>
                          <a:cs typeface="Times New Roman"/>
                        </a:rPr>
                        <a:t> </a:t>
                      </a:r>
                      <a:r>
                        <a:rPr sz="1200" dirty="0">
                          <a:latin typeface="+mn-lt"/>
                          <a:cs typeface="Times New Roman"/>
                        </a:rPr>
                        <a:t>Bahasa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2865" algn="ctr">
                        <a:lnSpc>
                          <a:spcPts val="1175"/>
                        </a:lnSpc>
                      </a:pPr>
                      <a:r>
                        <a:rPr sz="1200" dirty="0">
                          <a:latin typeface="+mn-lt"/>
                          <a:cs typeface="Times New Roman"/>
                        </a:rPr>
                        <a:t>C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9795458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marL="62865">
                        <a:lnSpc>
                          <a:spcPts val="1195"/>
                        </a:lnSpc>
                      </a:pPr>
                      <a:r>
                        <a:rPr sz="1200" spc="-5" dirty="0">
                          <a:latin typeface="+mn-lt"/>
                          <a:cs typeface="Times New Roman"/>
                        </a:rPr>
                        <a:t>13598006</a:t>
                      </a:r>
                      <a:endParaRPr sz="1200" dirty="0">
                        <a:latin typeface="+mn-lt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2865">
                        <a:lnSpc>
                          <a:spcPts val="1195"/>
                        </a:lnSpc>
                      </a:pPr>
                      <a:r>
                        <a:rPr sz="1200" dirty="0">
                          <a:latin typeface="+mn-lt"/>
                          <a:cs typeface="Times New Roman"/>
                        </a:rPr>
                        <a:t>Harman</a:t>
                      </a:r>
                      <a:endParaRPr sz="1200">
                        <a:latin typeface="+mn-lt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2865" algn="ctr">
                        <a:lnSpc>
                          <a:spcPts val="1195"/>
                        </a:lnSpc>
                      </a:pPr>
                      <a:r>
                        <a:rPr lang="en-US" sz="1200" dirty="0">
                          <a:latin typeface="+mn-lt"/>
                          <a:cs typeface="Times New Roman"/>
                        </a:rPr>
                        <a:t>L</a:t>
                      </a:r>
                      <a:endParaRPr sz="1200" dirty="0">
                        <a:latin typeface="+mn-lt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2865">
                        <a:lnSpc>
                          <a:spcPts val="1195"/>
                        </a:lnSpc>
                      </a:pPr>
                      <a:r>
                        <a:rPr sz="1200" dirty="0">
                          <a:latin typeface="+mn-lt"/>
                          <a:cs typeface="Times New Roman"/>
                        </a:rPr>
                        <a:t>Agama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2865" algn="ctr">
                        <a:lnSpc>
                          <a:spcPts val="1195"/>
                        </a:lnSpc>
                      </a:pPr>
                      <a:r>
                        <a:rPr sz="1200" dirty="0">
                          <a:latin typeface="+mn-lt"/>
                          <a:cs typeface="Times New Roman"/>
                        </a:rPr>
                        <a:t>A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333789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5465593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2AB429-FC50-C740-9518-6137818A669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en-US" b="1" dirty="0" err="1"/>
              <a:t>Terimakasih</a:t>
            </a:r>
            <a:r>
              <a:rPr lang="en-US" b="1" dirty="0"/>
              <a:t>.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74A6359-6CEE-1A47-9B34-526F304DB5D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l"/>
            <a:r>
              <a:rPr lang="en-US" dirty="0" err="1"/>
              <a:t>Adab</a:t>
            </a:r>
            <a:r>
              <a:rPr lang="en-US" dirty="0"/>
              <a:t> di </a:t>
            </a:r>
            <a:r>
              <a:rPr lang="en-US" dirty="0" err="1"/>
              <a:t>atas</a:t>
            </a:r>
            <a:r>
              <a:rPr lang="en-US" dirty="0"/>
              <a:t> </a:t>
            </a:r>
            <a:r>
              <a:rPr lang="en-US" dirty="0" err="1"/>
              <a:t>ilmu</a:t>
            </a:r>
            <a:r>
              <a:rPr lang="en-US" dirty="0"/>
              <a:t>.</a:t>
            </a:r>
          </a:p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84257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8033E11-9133-EC49-BA95-37A75DAE9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Definisi</a:t>
            </a:r>
            <a:endParaRPr lang="en-US" b="1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E5A7E5E-A707-494F-ABDD-66FE12801B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Hubungan</a:t>
            </a:r>
            <a:r>
              <a:rPr lang="en-US" dirty="0"/>
              <a:t> </a:t>
            </a:r>
            <a:r>
              <a:rPr lang="en-US" dirty="0" err="1"/>
              <a:t>antara</a:t>
            </a:r>
            <a:r>
              <a:rPr lang="en-US" dirty="0"/>
              <a:t> </a:t>
            </a:r>
            <a:r>
              <a:rPr lang="en-US" dirty="0" err="1"/>
              <a:t>elemen</a:t>
            </a:r>
            <a:r>
              <a:rPr lang="en-US" dirty="0"/>
              <a:t> </a:t>
            </a:r>
            <a:r>
              <a:rPr lang="en-US" dirty="0" err="1"/>
              <a:t>himpunan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elemen</a:t>
            </a:r>
            <a:r>
              <a:rPr lang="en-US" dirty="0"/>
              <a:t> </a:t>
            </a:r>
            <a:r>
              <a:rPr lang="en-US" dirty="0" err="1"/>
              <a:t>himpunan</a:t>
            </a:r>
            <a:r>
              <a:rPr lang="en-US" dirty="0"/>
              <a:t> lain </a:t>
            </a:r>
            <a:r>
              <a:rPr lang="en-US" dirty="0" err="1"/>
              <a:t>dinyatakan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struktur</a:t>
            </a:r>
            <a:r>
              <a:rPr lang="en-US" dirty="0"/>
              <a:t> yang </a:t>
            </a:r>
            <a:r>
              <a:rPr lang="en-US" dirty="0" err="1"/>
              <a:t>disebut</a:t>
            </a:r>
            <a:r>
              <a:rPr lang="en-US" dirty="0"/>
              <a:t> </a:t>
            </a:r>
            <a:r>
              <a:rPr lang="en-US" b="1" dirty="0" err="1"/>
              <a:t>relasi</a:t>
            </a:r>
            <a:r>
              <a:rPr lang="en-US" dirty="0"/>
              <a:t>.</a:t>
            </a:r>
          </a:p>
          <a:p>
            <a:r>
              <a:rPr lang="en-US" dirty="0" err="1"/>
              <a:t>Relasi</a:t>
            </a:r>
            <a:r>
              <a:rPr lang="en-US" dirty="0"/>
              <a:t> </a:t>
            </a:r>
            <a:r>
              <a:rPr lang="en-US" dirty="0" err="1"/>
              <a:t>antara</a:t>
            </a:r>
            <a:r>
              <a:rPr lang="en-US" dirty="0"/>
              <a:t> </a:t>
            </a:r>
            <a:r>
              <a:rPr lang="en-US" dirty="0" err="1"/>
              <a:t>himpunan</a:t>
            </a:r>
            <a:r>
              <a:rPr lang="en-US" dirty="0"/>
              <a:t> </a:t>
            </a:r>
            <a:r>
              <a:rPr lang="en-US" i="1" dirty="0"/>
              <a:t>A</a:t>
            </a:r>
            <a:r>
              <a:rPr lang="en-US" dirty="0"/>
              <a:t> dan </a:t>
            </a:r>
            <a:r>
              <a:rPr lang="en-US" i="1" dirty="0"/>
              <a:t>B</a:t>
            </a:r>
            <a:r>
              <a:rPr lang="en-US" dirty="0"/>
              <a:t> </a:t>
            </a:r>
            <a:r>
              <a:rPr lang="en-US" dirty="0" err="1"/>
              <a:t>disebut</a:t>
            </a:r>
            <a:r>
              <a:rPr lang="en-US" dirty="0"/>
              <a:t> </a:t>
            </a:r>
            <a:r>
              <a:rPr lang="en-US" b="1" dirty="0" err="1"/>
              <a:t>relasi</a:t>
            </a:r>
            <a:r>
              <a:rPr lang="en-US" b="1" dirty="0"/>
              <a:t> biner</a:t>
            </a:r>
            <a:r>
              <a:rPr lang="en-US" dirty="0"/>
              <a:t>, </a:t>
            </a:r>
            <a:r>
              <a:rPr lang="en-US" dirty="0" err="1"/>
              <a:t>didefinisikan</a:t>
            </a:r>
            <a:r>
              <a:rPr lang="en-US" dirty="0"/>
              <a:t> </a:t>
            </a:r>
            <a:r>
              <a:rPr lang="en-US" dirty="0" err="1"/>
              <a:t>sebagai</a:t>
            </a:r>
            <a:r>
              <a:rPr lang="en-US" dirty="0"/>
              <a:t>:</a:t>
            </a:r>
          </a:p>
          <a:p>
            <a:pPr marL="457189" lvl="1" indent="0">
              <a:buNone/>
            </a:pPr>
            <a:r>
              <a:rPr lang="en-US" dirty="0"/>
              <a:t>“</a:t>
            </a:r>
            <a:r>
              <a:rPr lang="en-US" dirty="0" err="1"/>
              <a:t>Relasi</a:t>
            </a:r>
            <a:r>
              <a:rPr lang="en-US" dirty="0"/>
              <a:t> biner </a:t>
            </a:r>
            <a:r>
              <a:rPr lang="en-US" i="1" dirty="0"/>
              <a:t>R</a:t>
            </a:r>
            <a:r>
              <a:rPr lang="en-US" dirty="0"/>
              <a:t> </a:t>
            </a:r>
            <a:r>
              <a:rPr lang="en-US" dirty="0" err="1"/>
              <a:t>antara</a:t>
            </a:r>
            <a:r>
              <a:rPr lang="en-US" dirty="0"/>
              <a:t> </a:t>
            </a:r>
            <a:r>
              <a:rPr lang="en-US" i="1" dirty="0"/>
              <a:t>A</a:t>
            </a:r>
            <a:r>
              <a:rPr lang="en-US" dirty="0"/>
              <a:t> dan </a:t>
            </a:r>
            <a:r>
              <a:rPr lang="en-US" i="1" dirty="0"/>
              <a:t>B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himpunan</a:t>
            </a:r>
            <a:r>
              <a:rPr lang="en-US" dirty="0"/>
              <a:t> </a:t>
            </a:r>
            <a:r>
              <a:rPr lang="en-US" dirty="0" err="1"/>
              <a:t>bagian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i="1" dirty="0"/>
              <a:t>A</a:t>
            </a:r>
            <a:r>
              <a:rPr lang="en-US" dirty="0"/>
              <a:t> x </a:t>
            </a:r>
            <a:r>
              <a:rPr lang="en-US" i="1" dirty="0"/>
              <a:t>B</a:t>
            </a:r>
            <a:r>
              <a:rPr lang="en-US" dirty="0"/>
              <a:t>.”</a:t>
            </a:r>
          </a:p>
          <a:p>
            <a:r>
              <a:rPr lang="en-US" dirty="0" err="1"/>
              <a:t>Notasi</a:t>
            </a:r>
            <a:r>
              <a:rPr lang="en-US" dirty="0"/>
              <a:t> : </a:t>
            </a:r>
            <a:r>
              <a:rPr lang="en-US" i="1" dirty="0"/>
              <a:t>R</a:t>
            </a:r>
            <a:r>
              <a:rPr lang="en-US" dirty="0"/>
              <a:t> </a:t>
            </a:r>
            <a:r>
              <a:rPr lang="en-ID" spc="-5" dirty="0">
                <a:cs typeface="Symbol"/>
              </a:rPr>
              <a:t>⊆</a:t>
            </a:r>
            <a:r>
              <a:rPr lang="en-US" dirty="0">
                <a:sym typeface="Symbol" pitchFamily="18" charset="2"/>
              </a:rPr>
              <a:t> (</a:t>
            </a:r>
            <a:r>
              <a:rPr lang="en-US" i="1" dirty="0">
                <a:sym typeface="Symbol" pitchFamily="18" charset="2"/>
              </a:rPr>
              <a:t>A</a:t>
            </a:r>
            <a:r>
              <a:rPr lang="en-US" dirty="0">
                <a:sym typeface="Symbol" pitchFamily="18" charset="2"/>
              </a:rPr>
              <a:t> x </a:t>
            </a:r>
            <a:r>
              <a:rPr lang="en-US" i="1" dirty="0">
                <a:sym typeface="Symbol" pitchFamily="18" charset="2"/>
              </a:rPr>
              <a:t>B</a:t>
            </a:r>
            <a:r>
              <a:rPr lang="en-US" dirty="0">
                <a:sym typeface="Symbol" pitchFamily="18" charset="2"/>
              </a:rPr>
              <a:t>)</a:t>
            </a:r>
          </a:p>
          <a:p>
            <a:pPr>
              <a:buFont typeface="Wingdings" pitchFamily="2" charset="2"/>
              <a:buNone/>
            </a:pPr>
            <a:endParaRPr lang="en-GB" b="1" dirty="0">
              <a:solidFill>
                <a:srgbClr val="FF3399"/>
              </a:solidFill>
            </a:endParaRP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76786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8033E11-9133-EC49-BA95-37A75DAE9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Definisi</a:t>
            </a:r>
            <a:endParaRPr lang="en-US" b="1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E5A7E5E-A707-494F-ABDD-66FE12801B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i="1" dirty="0"/>
              <a:t>a R b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notasi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(</a:t>
            </a:r>
            <a:r>
              <a:rPr lang="en-US" i="1" dirty="0"/>
              <a:t>a</a:t>
            </a:r>
            <a:r>
              <a:rPr lang="en-US" dirty="0"/>
              <a:t>, </a:t>
            </a:r>
            <a:r>
              <a:rPr lang="en-US" i="1" dirty="0"/>
              <a:t>b</a:t>
            </a:r>
            <a:r>
              <a:rPr lang="en-US" dirty="0"/>
              <a:t>) </a:t>
            </a:r>
            <a:r>
              <a:rPr lang="en-ID" dirty="0">
                <a:latin typeface="Symbol"/>
                <a:cs typeface="Symbol"/>
              </a:rPr>
              <a:t>∈</a:t>
            </a:r>
            <a:r>
              <a:rPr lang="en-US" dirty="0"/>
              <a:t> </a:t>
            </a:r>
            <a:r>
              <a:rPr lang="en-US" i="1" dirty="0"/>
              <a:t>R</a:t>
            </a:r>
            <a:r>
              <a:rPr lang="en-US" dirty="0"/>
              <a:t>, yang </a:t>
            </a:r>
            <a:r>
              <a:rPr lang="en-US" dirty="0" err="1"/>
              <a:t>artinya</a:t>
            </a:r>
            <a:r>
              <a:rPr lang="en-US" dirty="0"/>
              <a:t> </a:t>
            </a:r>
            <a:r>
              <a:rPr lang="en-US" i="1" dirty="0"/>
              <a:t>a</a:t>
            </a:r>
            <a:r>
              <a:rPr lang="en-US" dirty="0"/>
              <a:t> </a:t>
            </a:r>
            <a:r>
              <a:rPr lang="en-US" dirty="0" err="1"/>
              <a:t>dihubungkan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i="1" dirty="0"/>
              <a:t>b</a:t>
            </a:r>
            <a:r>
              <a:rPr lang="en-US" dirty="0"/>
              <a:t> oleh </a:t>
            </a:r>
            <a:r>
              <a:rPr lang="en-US" i="1" dirty="0"/>
              <a:t>R</a:t>
            </a:r>
          </a:p>
          <a:p>
            <a:pPr lvl="0"/>
            <a:r>
              <a:rPr lang="en-US" i="1" dirty="0"/>
              <a:t>a R b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notasi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(</a:t>
            </a:r>
            <a:r>
              <a:rPr lang="en-US" i="1" dirty="0"/>
              <a:t>a</a:t>
            </a:r>
            <a:r>
              <a:rPr lang="en-US" dirty="0"/>
              <a:t>, </a:t>
            </a:r>
            <a:r>
              <a:rPr lang="en-US" i="1" dirty="0"/>
              <a:t>b</a:t>
            </a:r>
            <a:r>
              <a:rPr lang="en-US" dirty="0"/>
              <a:t>) </a:t>
            </a:r>
            <a:r>
              <a:rPr lang="en-ID" dirty="0"/>
              <a:t>∉</a:t>
            </a:r>
            <a:r>
              <a:rPr lang="en-US" dirty="0"/>
              <a:t> </a:t>
            </a:r>
            <a:r>
              <a:rPr lang="en-US" i="1" dirty="0"/>
              <a:t>R</a:t>
            </a:r>
            <a:r>
              <a:rPr lang="en-US" dirty="0"/>
              <a:t>, yang </a:t>
            </a:r>
            <a:r>
              <a:rPr lang="en-US" dirty="0" err="1"/>
              <a:t>artinya</a:t>
            </a:r>
            <a:r>
              <a:rPr lang="en-US" dirty="0"/>
              <a:t> </a:t>
            </a:r>
            <a:r>
              <a:rPr lang="en-US" i="1" dirty="0"/>
              <a:t>a</a:t>
            </a:r>
            <a:r>
              <a:rPr lang="en-US" dirty="0"/>
              <a:t>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dihubungkan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i="1" dirty="0"/>
              <a:t>b</a:t>
            </a:r>
            <a:r>
              <a:rPr lang="en-US" dirty="0"/>
              <a:t> oleh </a:t>
            </a:r>
            <a:r>
              <a:rPr lang="en-US" dirty="0" err="1"/>
              <a:t>relasi</a:t>
            </a:r>
            <a:r>
              <a:rPr lang="en-US" dirty="0"/>
              <a:t> </a:t>
            </a:r>
            <a:r>
              <a:rPr lang="en-US" i="1" dirty="0"/>
              <a:t>R</a:t>
            </a:r>
            <a:r>
              <a:rPr lang="en-US" dirty="0"/>
              <a:t>. </a:t>
            </a:r>
          </a:p>
          <a:p>
            <a:pPr lvl="0"/>
            <a:r>
              <a:rPr lang="en-US" dirty="0" err="1"/>
              <a:t>Himpunan</a:t>
            </a:r>
            <a:r>
              <a:rPr lang="en-US" dirty="0"/>
              <a:t> </a:t>
            </a:r>
            <a:r>
              <a:rPr lang="en-US" i="1" dirty="0"/>
              <a:t>A</a:t>
            </a:r>
            <a:r>
              <a:rPr lang="en-US" dirty="0"/>
              <a:t> </a:t>
            </a:r>
            <a:r>
              <a:rPr lang="en-US" dirty="0" err="1"/>
              <a:t>disebut</a:t>
            </a:r>
            <a:r>
              <a:rPr lang="en-US" dirty="0"/>
              <a:t> </a:t>
            </a:r>
            <a:r>
              <a:rPr lang="en-US" dirty="0" err="1"/>
              <a:t>daerah</a:t>
            </a:r>
            <a:r>
              <a:rPr lang="en-US" dirty="0"/>
              <a:t> </a:t>
            </a:r>
            <a:r>
              <a:rPr lang="en-US" dirty="0" err="1"/>
              <a:t>asal</a:t>
            </a:r>
            <a:r>
              <a:rPr lang="en-US" dirty="0"/>
              <a:t> (domain)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i="1" dirty="0"/>
              <a:t>R</a:t>
            </a:r>
            <a:r>
              <a:rPr lang="en-US" dirty="0"/>
              <a:t>, dan </a:t>
            </a:r>
            <a:r>
              <a:rPr lang="en-US" dirty="0" err="1"/>
              <a:t>himpunan</a:t>
            </a:r>
            <a:r>
              <a:rPr lang="en-US" dirty="0"/>
              <a:t> B </a:t>
            </a:r>
            <a:r>
              <a:rPr lang="en-US" dirty="0" err="1"/>
              <a:t>disebut</a:t>
            </a:r>
            <a:r>
              <a:rPr lang="en-US" dirty="0"/>
              <a:t> </a:t>
            </a:r>
            <a:r>
              <a:rPr lang="en-US" dirty="0" err="1"/>
              <a:t>daerah</a:t>
            </a:r>
            <a:r>
              <a:rPr lang="en-US" dirty="0"/>
              <a:t> </a:t>
            </a:r>
            <a:r>
              <a:rPr lang="en-US" dirty="0" err="1"/>
              <a:t>hasil</a:t>
            </a:r>
            <a:r>
              <a:rPr lang="en-US" dirty="0"/>
              <a:t> (</a:t>
            </a:r>
            <a:r>
              <a:rPr lang="en-US" i="1" dirty="0"/>
              <a:t>range</a:t>
            </a:r>
            <a:r>
              <a:rPr lang="en-US" dirty="0"/>
              <a:t>)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i="1" dirty="0"/>
              <a:t>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80631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8033E11-9133-EC49-BA95-37A75DAE9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Definisi</a:t>
            </a:r>
            <a:endParaRPr lang="en-US" b="1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E5A7E5E-A707-494F-ABDD-66FE12801B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 err="1"/>
              <a:t>Contoh</a:t>
            </a:r>
            <a:r>
              <a:rPr lang="en-US" dirty="0"/>
              <a:t> 3:</a:t>
            </a:r>
          </a:p>
          <a:p>
            <a:pPr lvl="1"/>
            <a:r>
              <a:rPr lang="en-US" i="1" dirty="0">
                <a:cs typeface="Arial" pitchFamily="34" charset="0"/>
              </a:rPr>
              <a:t>A</a:t>
            </a:r>
            <a:r>
              <a:rPr lang="en-US" dirty="0">
                <a:cs typeface="Arial" pitchFamily="34" charset="0"/>
              </a:rPr>
              <a:t> = {Amir, Budi, </a:t>
            </a:r>
            <a:r>
              <a:rPr lang="en-US" dirty="0" err="1">
                <a:cs typeface="Arial" pitchFamily="34" charset="0"/>
              </a:rPr>
              <a:t>Cecep</a:t>
            </a:r>
            <a:r>
              <a:rPr lang="en-US" dirty="0">
                <a:cs typeface="Arial" pitchFamily="34" charset="0"/>
              </a:rPr>
              <a:t>}</a:t>
            </a:r>
          </a:p>
          <a:p>
            <a:pPr lvl="1"/>
            <a:r>
              <a:rPr lang="en-US" i="1" dirty="0">
                <a:cs typeface="Arial" pitchFamily="34" charset="0"/>
              </a:rPr>
              <a:t>B</a:t>
            </a:r>
            <a:r>
              <a:rPr lang="en-US" dirty="0">
                <a:cs typeface="Arial" pitchFamily="34" charset="0"/>
              </a:rPr>
              <a:t> = {A11.221, A11.251, A11.342, A11.323}</a:t>
            </a:r>
          </a:p>
          <a:p>
            <a:pPr lvl="1"/>
            <a:r>
              <a:rPr lang="en-US" i="1" dirty="0">
                <a:cs typeface="Arial" pitchFamily="34" charset="0"/>
              </a:rPr>
              <a:t>A</a:t>
            </a:r>
            <a:r>
              <a:rPr lang="en-US" dirty="0">
                <a:cs typeface="Arial" pitchFamily="34" charset="0"/>
              </a:rPr>
              <a:t> </a:t>
            </a:r>
            <a:r>
              <a:rPr lang="en-US" dirty="0">
                <a:cs typeface="Arial" pitchFamily="34" charset="0"/>
                <a:sym typeface="Symbol"/>
              </a:rPr>
              <a:t></a:t>
            </a:r>
            <a:r>
              <a:rPr lang="en-US" dirty="0">
                <a:cs typeface="Arial" pitchFamily="34" charset="0"/>
              </a:rPr>
              <a:t> </a:t>
            </a:r>
            <a:r>
              <a:rPr lang="en-US" i="1" dirty="0">
                <a:cs typeface="Arial" pitchFamily="34" charset="0"/>
              </a:rPr>
              <a:t>B</a:t>
            </a:r>
            <a:r>
              <a:rPr lang="en-US" dirty="0">
                <a:cs typeface="Arial" pitchFamily="34" charset="0"/>
              </a:rPr>
              <a:t> = {(Amir, A11.221), (Amir, A11.251), (Amir, A11.342), (Amir, A11.323),</a:t>
            </a:r>
          </a:p>
          <a:p>
            <a:pPr marL="457189" lvl="1" indent="0">
              <a:buNone/>
            </a:pPr>
            <a:r>
              <a:rPr lang="en-US" dirty="0">
                <a:cs typeface="Arial" pitchFamily="34" charset="0"/>
              </a:rPr>
              <a:t>	            (Budi, A11.221), (Budi, A11.251), (Budi, A11.342), (Budi, A11.323),</a:t>
            </a:r>
          </a:p>
          <a:p>
            <a:pPr marL="457189" lvl="1" indent="0">
              <a:buNone/>
            </a:pPr>
            <a:r>
              <a:rPr lang="en-US" dirty="0">
                <a:cs typeface="Arial" pitchFamily="34" charset="0"/>
              </a:rPr>
              <a:t>	            (</a:t>
            </a:r>
            <a:r>
              <a:rPr lang="en-US" dirty="0" err="1">
                <a:cs typeface="Arial" pitchFamily="34" charset="0"/>
              </a:rPr>
              <a:t>Cecep</a:t>
            </a:r>
            <a:r>
              <a:rPr lang="en-US" dirty="0">
                <a:cs typeface="Arial" pitchFamily="34" charset="0"/>
              </a:rPr>
              <a:t>, A11.221), (</a:t>
            </a:r>
            <a:r>
              <a:rPr lang="en-US" dirty="0" err="1">
                <a:cs typeface="Arial" pitchFamily="34" charset="0"/>
              </a:rPr>
              <a:t>Cecep</a:t>
            </a:r>
            <a:r>
              <a:rPr lang="en-US" dirty="0">
                <a:cs typeface="Arial" pitchFamily="34" charset="0"/>
              </a:rPr>
              <a:t>, A11.251), (</a:t>
            </a:r>
            <a:r>
              <a:rPr lang="en-US" dirty="0" err="1">
                <a:cs typeface="Arial" pitchFamily="34" charset="0"/>
              </a:rPr>
              <a:t>Cecep</a:t>
            </a:r>
            <a:r>
              <a:rPr lang="en-US" dirty="0">
                <a:cs typeface="Arial" pitchFamily="34" charset="0"/>
              </a:rPr>
              <a:t>, A11.342), (</a:t>
            </a:r>
            <a:r>
              <a:rPr lang="en-US" dirty="0" err="1">
                <a:cs typeface="Arial" pitchFamily="34" charset="0"/>
              </a:rPr>
              <a:t>Cecep</a:t>
            </a:r>
            <a:r>
              <a:rPr lang="en-US" dirty="0">
                <a:cs typeface="Arial" pitchFamily="34" charset="0"/>
              </a:rPr>
              <a:t>,</a:t>
            </a:r>
          </a:p>
          <a:p>
            <a:pPr marL="457189" lvl="1" indent="0">
              <a:buNone/>
            </a:pPr>
            <a:r>
              <a:rPr lang="en-US" dirty="0">
                <a:cs typeface="Arial" pitchFamily="34" charset="0"/>
              </a:rPr>
              <a:t>		A11.323)}</a:t>
            </a:r>
          </a:p>
        </p:txBody>
      </p:sp>
    </p:spTree>
    <p:extLst>
      <p:ext uri="{BB962C8B-B14F-4D97-AF65-F5344CB8AC3E}">
        <p14:creationId xmlns:p14="http://schemas.microsoft.com/office/powerpoint/2010/main" val="18082210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8033E11-9133-EC49-BA95-37A75DAE9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Definisi</a:t>
            </a:r>
            <a:endParaRPr lang="en-US" b="1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E5A7E5E-A707-494F-ABDD-66FE12801B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 err="1">
                <a:cs typeface="Arial" pitchFamily="34" charset="0"/>
              </a:rPr>
              <a:t>Misalkan</a:t>
            </a:r>
            <a:r>
              <a:rPr lang="en-US" dirty="0">
                <a:cs typeface="Arial" pitchFamily="34" charset="0"/>
              </a:rPr>
              <a:t> </a:t>
            </a:r>
            <a:r>
              <a:rPr lang="en-US" i="1" dirty="0">
                <a:cs typeface="Arial" pitchFamily="34" charset="0"/>
              </a:rPr>
              <a:t>R</a:t>
            </a:r>
            <a:r>
              <a:rPr lang="en-US" dirty="0">
                <a:cs typeface="Arial" pitchFamily="34" charset="0"/>
              </a:rPr>
              <a:t> </a:t>
            </a:r>
            <a:r>
              <a:rPr lang="en-US" dirty="0" err="1">
                <a:cs typeface="Arial" pitchFamily="34" charset="0"/>
              </a:rPr>
              <a:t>adalah</a:t>
            </a:r>
            <a:r>
              <a:rPr lang="en-US" dirty="0">
                <a:cs typeface="Arial" pitchFamily="34" charset="0"/>
              </a:rPr>
              <a:t> </a:t>
            </a:r>
            <a:r>
              <a:rPr lang="en-US" dirty="0" err="1">
                <a:cs typeface="Arial" pitchFamily="34" charset="0"/>
              </a:rPr>
              <a:t>relasi</a:t>
            </a:r>
            <a:r>
              <a:rPr lang="en-US" dirty="0">
                <a:cs typeface="Arial" pitchFamily="34" charset="0"/>
              </a:rPr>
              <a:t> yang </a:t>
            </a:r>
            <a:r>
              <a:rPr lang="en-US" dirty="0" err="1">
                <a:cs typeface="Arial" pitchFamily="34" charset="0"/>
              </a:rPr>
              <a:t>menyatakan</a:t>
            </a:r>
            <a:r>
              <a:rPr lang="en-US" dirty="0">
                <a:cs typeface="Arial" pitchFamily="34" charset="0"/>
              </a:rPr>
              <a:t> </a:t>
            </a:r>
            <a:r>
              <a:rPr lang="en-US" dirty="0" err="1">
                <a:cs typeface="Arial" pitchFamily="34" charset="0"/>
              </a:rPr>
              <a:t>mata</a:t>
            </a:r>
            <a:r>
              <a:rPr lang="en-US" dirty="0">
                <a:cs typeface="Arial" pitchFamily="34" charset="0"/>
              </a:rPr>
              <a:t> </a:t>
            </a:r>
            <a:r>
              <a:rPr lang="en-US" dirty="0" err="1">
                <a:cs typeface="Arial" pitchFamily="34" charset="0"/>
              </a:rPr>
              <a:t>kuliah</a:t>
            </a:r>
            <a:r>
              <a:rPr lang="en-US" dirty="0">
                <a:cs typeface="Arial" pitchFamily="34" charset="0"/>
              </a:rPr>
              <a:t> yang </a:t>
            </a:r>
            <a:r>
              <a:rPr lang="en-US" dirty="0" err="1">
                <a:cs typeface="Arial" pitchFamily="34" charset="0"/>
              </a:rPr>
              <a:t>diambil</a:t>
            </a:r>
            <a:r>
              <a:rPr lang="en-US" dirty="0">
                <a:cs typeface="Arial" pitchFamily="34" charset="0"/>
              </a:rPr>
              <a:t> oleh </a:t>
            </a:r>
            <a:r>
              <a:rPr lang="en-US" dirty="0" err="1">
                <a:cs typeface="Arial" pitchFamily="34" charset="0"/>
              </a:rPr>
              <a:t>mahasiswa</a:t>
            </a:r>
            <a:r>
              <a:rPr lang="en-US" dirty="0">
                <a:cs typeface="Arial" pitchFamily="34" charset="0"/>
              </a:rPr>
              <a:t> pada semester </a:t>
            </a:r>
            <a:r>
              <a:rPr lang="en-US" dirty="0" err="1">
                <a:cs typeface="Arial" pitchFamily="34" charset="0"/>
              </a:rPr>
              <a:t>ganjil</a:t>
            </a:r>
            <a:r>
              <a:rPr lang="en-US" dirty="0">
                <a:cs typeface="Arial" pitchFamily="34" charset="0"/>
              </a:rPr>
              <a:t>, </a:t>
            </a:r>
            <a:r>
              <a:rPr lang="en-US" dirty="0" err="1">
                <a:cs typeface="Arial" pitchFamily="34" charset="0"/>
              </a:rPr>
              <a:t>yaitu</a:t>
            </a:r>
            <a:r>
              <a:rPr lang="en-US" dirty="0">
                <a:cs typeface="Arial" pitchFamily="34" charset="0"/>
              </a:rPr>
              <a:t>:</a:t>
            </a:r>
          </a:p>
          <a:p>
            <a:pPr lvl="1"/>
            <a:r>
              <a:rPr lang="en-US" i="1" dirty="0">
                <a:cs typeface="Arial" pitchFamily="34" charset="0"/>
              </a:rPr>
              <a:t>R</a:t>
            </a:r>
            <a:r>
              <a:rPr lang="en-US" dirty="0">
                <a:cs typeface="Arial" pitchFamily="34" charset="0"/>
              </a:rPr>
              <a:t> = {(Amir, A11.251), (Amir, A11.323), (Budi, A11.221), (Budi, A11.251), (</a:t>
            </a:r>
            <a:r>
              <a:rPr lang="en-US" dirty="0" err="1">
                <a:cs typeface="Arial" pitchFamily="34" charset="0"/>
              </a:rPr>
              <a:t>Cecep</a:t>
            </a:r>
            <a:r>
              <a:rPr lang="en-US" dirty="0">
                <a:cs typeface="Arial" pitchFamily="34" charset="0"/>
              </a:rPr>
              <a:t>, A11.323)}</a:t>
            </a:r>
          </a:p>
          <a:p>
            <a:r>
              <a:rPr lang="en-US" dirty="0">
                <a:cs typeface="Arial" pitchFamily="34" charset="0"/>
              </a:rPr>
              <a:t> </a:t>
            </a:r>
            <a:r>
              <a:rPr lang="en-US" dirty="0" err="1">
                <a:cs typeface="Arial" pitchFamily="34" charset="0"/>
              </a:rPr>
              <a:t>Dapat</a:t>
            </a:r>
            <a:r>
              <a:rPr lang="en-US" dirty="0">
                <a:cs typeface="Arial" pitchFamily="34" charset="0"/>
              </a:rPr>
              <a:t> </a:t>
            </a:r>
            <a:r>
              <a:rPr lang="en-US" dirty="0" err="1">
                <a:cs typeface="Arial" pitchFamily="34" charset="0"/>
              </a:rPr>
              <a:t>dilihat</a:t>
            </a:r>
            <a:r>
              <a:rPr lang="en-US" dirty="0">
                <a:cs typeface="Arial" pitchFamily="34" charset="0"/>
              </a:rPr>
              <a:t> </a:t>
            </a:r>
            <a:r>
              <a:rPr lang="en-US" dirty="0" err="1">
                <a:cs typeface="Arial" pitchFamily="34" charset="0"/>
              </a:rPr>
              <a:t>bahwa</a:t>
            </a:r>
            <a:r>
              <a:rPr lang="en-US" dirty="0">
                <a:cs typeface="Arial" pitchFamily="34" charset="0"/>
              </a:rPr>
              <a:t> </a:t>
            </a:r>
            <a:r>
              <a:rPr lang="en-US" i="1" dirty="0"/>
              <a:t>R</a:t>
            </a:r>
            <a:r>
              <a:rPr lang="en-US" dirty="0"/>
              <a:t> </a:t>
            </a:r>
            <a:r>
              <a:rPr lang="en-ID" spc="-5" dirty="0">
                <a:cs typeface="Symbol"/>
              </a:rPr>
              <a:t>⊆</a:t>
            </a:r>
            <a:r>
              <a:rPr lang="en-US" dirty="0">
                <a:sym typeface="Symbol" pitchFamily="18" charset="2"/>
              </a:rPr>
              <a:t> (</a:t>
            </a:r>
            <a:r>
              <a:rPr lang="en-US" i="1" dirty="0">
                <a:sym typeface="Symbol" pitchFamily="18" charset="2"/>
              </a:rPr>
              <a:t>A</a:t>
            </a:r>
            <a:r>
              <a:rPr lang="en-US" dirty="0">
                <a:sym typeface="Symbol" pitchFamily="18" charset="2"/>
              </a:rPr>
              <a:t> x </a:t>
            </a:r>
            <a:r>
              <a:rPr lang="en-US" i="1" dirty="0">
                <a:sym typeface="Symbol" pitchFamily="18" charset="2"/>
              </a:rPr>
              <a:t>B</a:t>
            </a:r>
            <a:r>
              <a:rPr lang="en-US" dirty="0">
                <a:sym typeface="Symbol" pitchFamily="18" charset="2"/>
              </a:rPr>
              <a:t>),</a:t>
            </a:r>
            <a:endParaRPr lang="en-US" dirty="0">
              <a:cs typeface="Arial" pitchFamily="34" charset="0"/>
            </a:endParaRPr>
          </a:p>
          <a:p>
            <a:pPr lvl="1"/>
            <a:r>
              <a:rPr lang="en-US" i="1" dirty="0">
                <a:cs typeface="Arial" pitchFamily="34" charset="0"/>
              </a:rPr>
              <a:t>A</a:t>
            </a:r>
            <a:r>
              <a:rPr lang="en-US" dirty="0">
                <a:cs typeface="Arial" pitchFamily="34" charset="0"/>
              </a:rPr>
              <a:t> </a:t>
            </a:r>
            <a:r>
              <a:rPr lang="en-US" dirty="0" err="1">
                <a:cs typeface="Arial" pitchFamily="34" charset="0"/>
              </a:rPr>
              <a:t>adalah</a:t>
            </a:r>
            <a:r>
              <a:rPr lang="en-US" dirty="0">
                <a:cs typeface="Arial" pitchFamily="34" charset="0"/>
              </a:rPr>
              <a:t> </a:t>
            </a:r>
            <a:r>
              <a:rPr lang="en-US" dirty="0" err="1">
                <a:cs typeface="Arial" pitchFamily="34" charset="0"/>
              </a:rPr>
              <a:t>daerah</a:t>
            </a:r>
            <a:r>
              <a:rPr lang="en-US" dirty="0">
                <a:cs typeface="Arial" pitchFamily="34" charset="0"/>
              </a:rPr>
              <a:t> </a:t>
            </a:r>
            <a:r>
              <a:rPr lang="en-US" dirty="0" err="1">
                <a:cs typeface="Arial" pitchFamily="34" charset="0"/>
              </a:rPr>
              <a:t>asal</a:t>
            </a:r>
            <a:r>
              <a:rPr lang="en-US" dirty="0">
                <a:cs typeface="Arial" pitchFamily="34" charset="0"/>
              </a:rPr>
              <a:t> </a:t>
            </a:r>
            <a:r>
              <a:rPr lang="en-US" i="1" dirty="0">
                <a:cs typeface="Arial" pitchFamily="34" charset="0"/>
              </a:rPr>
              <a:t>R</a:t>
            </a:r>
            <a:r>
              <a:rPr lang="en-US" dirty="0">
                <a:cs typeface="Arial" pitchFamily="34" charset="0"/>
              </a:rPr>
              <a:t>, dan </a:t>
            </a:r>
            <a:r>
              <a:rPr lang="en-US" i="1" dirty="0">
                <a:cs typeface="Arial" pitchFamily="34" charset="0"/>
              </a:rPr>
              <a:t>B</a:t>
            </a:r>
            <a:r>
              <a:rPr lang="en-US" dirty="0">
                <a:cs typeface="Arial" pitchFamily="34" charset="0"/>
              </a:rPr>
              <a:t> </a:t>
            </a:r>
            <a:r>
              <a:rPr lang="en-US" dirty="0" err="1">
                <a:cs typeface="Arial" pitchFamily="34" charset="0"/>
              </a:rPr>
              <a:t>adalah</a:t>
            </a:r>
            <a:r>
              <a:rPr lang="en-US" dirty="0">
                <a:cs typeface="Arial" pitchFamily="34" charset="0"/>
              </a:rPr>
              <a:t> </a:t>
            </a:r>
            <a:r>
              <a:rPr lang="en-US" dirty="0" err="1">
                <a:cs typeface="Arial" pitchFamily="34" charset="0"/>
              </a:rPr>
              <a:t>daerah</a:t>
            </a:r>
            <a:r>
              <a:rPr lang="en-US" dirty="0">
                <a:cs typeface="Arial" pitchFamily="34" charset="0"/>
              </a:rPr>
              <a:t> </a:t>
            </a:r>
            <a:r>
              <a:rPr lang="en-US" dirty="0" err="1">
                <a:cs typeface="Arial" pitchFamily="34" charset="0"/>
              </a:rPr>
              <a:t>hasil</a:t>
            </a:r>
            <a:r>
              <a:rPr lang="en-US" dirty="0">
                <a:cs typeface="Arial" pitchFamily="34" charset="0"/>
              </a:rPr>
              <a:t> </a:t>
            </a:r>
            <a:r>
              <a:rPr lang="en-US" i="1" dirty="0">
                <a:cs typeface="Arial" pitchFamily="34" charset="0"/>
              </a:rPr>
              <a:t>R</a:t>
            </a:r>
            <a:r>
              <a:rPr lang="en-US" dirty="0">
                <a:cs typeface="Arial" pitchFamily="34" charset="0"/>
              </a:rPr>
              <a:t>. </a:t>
            </a:r>
          </a:p>
          <a:p>
            <a:pPr lvl="1"/>
            <a:r>
              <a:rPr lang="en-US" dirty="0">
                <a:cs typeface="Arial" pitchFamily="34" charset="0"/>
              </a:rPr>
              <a:t>(Amir, A11.251) </a:t>
            </a:r>
            <a:r>
              <a:rPr lang="en-ID" dirty="0">
                <a:latin typeface="Symbol"/>
                <a:cs typeface="Symbol"/>
              </a:rPr>
              <a:t>∈</a:t>
            </a:r>
            <a:r>
              <a:rPr lang="en-US" dirty="0">
                <a:cs typeface="Arial" pitchFamily="34" charset="0"/>
              </a:rPr>
              <a:t> </a:t>
            </a:r>
            <a:r>
              <a:rPr lang="en-US" i="1" dirty="0">
                <a:cs typeface="Arial" pitchFamily="34" charset="0"/>
              </a:rPr>
              <a:t>R</a:t>
            </a:r>
            <a:r>
              <a:rPr lang="en-US" dirty="0">
                <a:cs typeface="Arial" pitchFamily="34" charset="0"/>
              </a:rPr>
              <a:t>  </a:t>
            </a:r>
            <a:r>
              <a:rPr lang="en-US" dirty="0" err="1">
                <a:cs typeface="Arial" pitchFamily="34" charset="0"/>
              </a:rPr>
              <a:t>atau</a:t>
            </a:r>
            <a:r>
              <a:rPr lang="en-US" dirty="0">
                <a:cs typeface="Arial" pitchFamily="34" charset="0"/>
              </a:rPr>
              <a:t> Amir </a:t>
            </a:r>
            <a:r>
              <a:rPr lang="en-US" i="1" dirty="0">
                <a:cs typeface="Arial" pitchFamily="34" charset="0"/>
              </a:rPr>
              <a:t>R</a:t>
            </a:r>
            <a:r>
              <a:rPr lang="en-US" dirty="0">
                <a:cs typeface="Arial" pitchFamily="34" charset="0"/>
              </a:rPr>
              <a:t> A11.251</a:t>
            </a:r>
          </a:p>
          <a:p>
            <a:pPr lvl="1"/>
            <a:r>
              <a:rPr lang="en-US" dirty="0">
                <a:cs typeface="Arial" pitchFamily="34" charset="0"/>
              </a:rPr>
              <a:t>(Amir, A11.342) </a:t>
            </a:r>
            <a:r>
              <a:rPr lang="en-ID" dirty="0"/>
              <a:t>∉</a:t>
            </a:r>
            <a:r>
              <a:rPr lang="en-US" dirty="0">
                <a:cs typeface="Arial" pitchFamily="34" charset="0"/>
              </a:rPr>
              <a:t> </a:t>
            </a:r>
            <a:r>
              <a:rPr lang="en-US" i="1" dirty="0">
                <a:cs typeface="Arial" pitchFamily="34" charset="0"/>
              </a:rPr>
              <a:t>R</a:t>
            </a:r>
            <a:r>
              <a:rPr lang="en-US" dirty="0">
                <a:cs typeface="Arial" pitchFamily="34" charset="0"/>
              </a:rPr>
              <a:t> </a:t>
            </a:r>
            <a:r>
              <a:rPr lang="en-US" dirty="0" err="1">
                <a:cs typeface="Arial" pitchFamily="34" charset="0"/>
              </a:rPr>
              <a:t>atau</a:t>
            </a:r>
            <a:r>
              <a:rPr lang="en-US" dirty="0">
                <a:cs typeface="Arial" pitchFamily="34" charset="0"/>
              </a:rPr>
              <a:t> Amir </a:t>
            </a:r>
            <a:r>
              <a:rPr lang="en-US" i="1" strike="sngStrike" dirty="0"/>
              <a:t>R</a:t>
            </a:r>
            <a:r>
              <a:rPr lang="en-US" dirty="0">
                <a:cs typeface="Arial" pitchFamily="34" charset="0"/>
              </a:rPr>
              <a:t> A11.342.</a:t>
            </a:r>
          </a:p>
          <a:p>
            <a:pPr lvl="1"/>
            <a:endParaRPr lang="en-US" dirty="0">
              <a:cs typeface="Arial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4B2B5C5-A986-2143-9255-C863644DF2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0734" b="32813"/>
          <a:stretch/>
        </p:blipFill>
        <p:spPr>
          <a:xfrm>
            <a:off x="3623103" y="537812"/>
            <a:ext cx="8424734" cy="1287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669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13628</TotalTime>
  <Words>4642</Words>
  <Application>Microsoft Macintosh PowerPoint</Application>
  <PresentationFormat>Widescreen</PresentationFormat>
  <Paragraphs>618</Paragraphs>
  <Slides>58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5" baseType="lpstr">
      <vt:lpstr>Arial</vt:lpstr>
      <vt:lpstr>Calibri</vt:lpstr>
      <vt:lpstr>Calibri Light</vt:lpstr>
      <vt:lpstr>Cambria Math</vt:lpstr>
      <vt:lpstr>Symbol</vt:lpstr>
      <vt:lpstr>Wingdings</vt:lpstr>
      <vt:lpstr>Office Theme</vt:lpstr>
      <vt:lpstr>Relasi</vt:lpstr>
      <vt:lpstr>Bahasan Materi</vt:lpstr>
      <vt:lpstr>Pendahuluan</vt:lpstr>
      <vt:lpstr>Pendahuluan</vt:lpstr>
      <vt:lpstr>Pendahuluan</vt:lpstr>
      <vt:lpstr>Definisi</vt:lpstr>
      <vt:lpstr>Definisi</vt:lpstr>
      <vt:lpstr>Definisi</vt:lpstr>
      <vt:lpstr>Definisi</vt:lpstr>
      <vt:lpstr>Definisi</vt:lpstr>
      <vt:lpstr>Definisi</vt:lpstr>
      <vt:lpstr>Representasi Relasi</vt:lpstr>
      <vt:lpstr>Representasi Relasi</vt:lpstr>
      <vt:lpstr>Representasi Relasi</vt:lpstr>
      <vt:lpstr>Representasi Relasi</vt:lpstr>
      <vt:lpstr>Representasi Relasi</vt:lpstr>
      <vt:lpstr>Representasi Relasi</vt:lpstr>
      <vt:lpstr>Representasi Relasi</vt:lpstr>
      <vt:lpstr>Sifat-sifat Relasi Biner</vt:lpstr>
      <vt:lpstr>Sifat-sifat Relasi Biner</vt:lpstr>
      <vt:lpstr>Sifat-sifat Relasi Biner</vt:lpstr>
      <vt:lpstr>Sifat-sifat Relasi Biner</vt:lpstr>
      <vt:lpstr>Sifat-sifat Relasi Biner</vt:lpstr>
      <vt:lpstr>Sifat-sifat Relasi Biner</vt:lpstr>
      <vt:lpstr>Sifat-sifat Relasi Biner</vt:lpstr>
      <vt:lpstr>Sifat-sifat Relasi Biner</vt:lpstr>
      <vt:lpstr>Sifat-sifat Relasi Biner</vt:lpstr>
      <vt:lpstr>Sifat-sifat Relasi Biner</vt:lpstr>
      <vt:lpstr>Sifat-sifat Relasi Biner</vt:lpstr>
      <vt:lpstr>Sifat-sifat Relasi Biner</vt:lpstr>
      <vt:lpstr>Relasi Inversi</vt:lpstr>
      <vt:lpstr>Relasi Inversi</vt:lpstr>
      <vt:lpstr>Relasi Inversi</vt:lpstr>
      <vt:lpstr>Kombinasi Relasi</vt:lpstr>
      <vt:lpstr>Kombinasi Relasi</vt:lpstr>
      <vt:lpstr>Kombinasi Relasi</vt:lpstr>
      <vt:lpstr>Kombinasi Relasi</vt:lpstr>
      <vt:lpstr>Komposisi Relasi</vt:lpstr>
      <vt:lpstr>Komposisi Relasi</vt:lpstr>
      <vt:lpstr>Komposisi Relasi</vt:lpstr>
      <vt:lpstr>Komposisi Relasi</vt:lpstr>
      <vt:lpstr>Komposisi Relasi</vt:lpstr>
      <vt:lpstr>Relasi n-ary</vt:lpstr>
      <vt:lpstr>Relasi n-ary</vt:lpstr>
      <vt:lpstr>Relasi n-ary</vt:lpstr>
      <vt:lpstr>Relasi n-ary</vt:lpstr>
      <vt:lpstr>Relasi n-ary</vt:lpstr>
      <vt:lpstr>Relasi n-ary</vt:lpstr>
      <vt:lpstr>Relasi n-ary</vt:lpstr>
      <vt:lpstr>Relasi n-ary</vt:lpstr>
      <vt:lpstr>Relasi n-ary</vt:lpstr>
      <vt:lpstr>Relasi n-ary</vt:lpstr>
      <vt:lpstr>Relasi n-ary</vt:lpstr>
      <vt:lpstr>Relasi n-ary</vt:lpstr>
      <vt:lpstr>Relasi n-ary</vt:lpstr>
      <vt:lpstr>Relasi n-ary</vt:lpstr>
      <vt:lpstr>Relasi n-ary</vt:lpstr>
      <vt:lpstr>Terimakasih.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Reduksi Jumlah State</dc:title>
  <dc:creator>Erwin Yudi Hidayat</dc:creator>
  <cp:lastModifiedBy>Erwin Yudi Hidayat</cp:lastModifiedBy>
  <cp:revision>319</cp:revision>
  <dcterms:created xsi:type="dcterms:W3CDTF">2020-03-29T07:51:11Z</dcterms:created>
  <dcterms:modified xsi:type="dcterms:W3CDTF">2020-10-14T08:22:59Z</dcterms:modified>
</cp:coreProperties>
</file>